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6" r:id="rId31"/>
    <p:sldId id="287" r:id="rId32"/>
    <p:sldId id="288" r:id="rId33"/>
    <p:sldId id="289" r:id="rId34"/>
  </p:sldIdLst>
  <p:sldSz cx="10691813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D0CDF0-0816-49C2-AEA8-78F799CCD973}" v="8" dt="2020-09-17T15:41:02.559"/>
    <p1510:client id="{A9578F9C-CC1A-AB3E-11BB-D7136FC5A716}" v="2" dt="2020-09-21T07:35:27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.vogels@schengenlyzeum.eu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895140" y="12079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7" name="Picture 38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78" name="Picture 39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79" name="CustomShape 2"/>
          <p:cNvSpPr/>
          <p:nvPr/>
        </p:nvSpPr>
        <p:spPr>
          <a:xfrm>
            <a:off x="4722840" y="2460600"/>
            <a:ext cx="1488240" cy="65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41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GOS</a:t>
            </a:r>
            <a:endParaRPr lang="de-DE" sz="4410" b="0" strike="noStrike" spc="-1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 rot="1800">
            <a:off x="1078920" y="3130560"/>
            <a:ext cx="842328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Die Gymnasiale Oberstufe Saar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2011680" y="3732120"/>
            <a:ext cx="705564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Einführungsphase und Übergang in die 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4326840" y="4158720"/>
            <a:ext cx="21456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Hauptphase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83" name="CustomShape 6"/>
          <p:cNvSpPr/>
          <p:nvPr/>
        </p:nvSpPr>
        <p:spPr>
          <a:xfrm>
            <a:off x="3233880" y="4583160"/>
            <a:ext cx="48031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Achtjähriges Gymnasium – G 8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84" name="CustomShape 7"/>
          <p:cNvSpPr/>
          <p:nvPr/>
        </p:nvSpPr>
        <p:spPr>
          <a:xfrm>
            <a:off x="4837320" y="5238360"/>
            <a:ext cx="1135080" cy="17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(ohne Gewähr)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8" name="Picture 169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09" name="Picture 170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10" name="CustomShape 2"/>
          <p:cNvSpPr/>
          <p:nvPr/>
        </p:nvSpPr>
        <p:spPr>
          <a:xfrm>
            <a:off x="3558600" y="999360"/>
            <a:ext cx="6010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11" name="CustomShape 3"/>
          <p:cNvSpPr/>
          <p:nvPr/>
        </p:nvSpPr>
        <p:spPr>
          <a:xfrm>
            <a:off x="1779840" y="2010600"/>
            <a:ext cx="34880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Kurssystem: 2 Niveaus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12" name="CustomShape 4"/>
          <p:cNvSpPr/>
          <p:nvPr/>
        </p:nvSpPr>
        <p:spPr>
          <a:xfrm>
            <a:off x="1779840" y="2888640"/>
            <a:ext cx="52819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a) Leistungs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kurse (5 Stunden) und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13" name="CustomShape 5"/>
          <p:cNvSpPr/>
          <p:nvPr/>
        </p:nvSpPr>
        <p:spPr>
          <a:xfrm>
            <a:off x="1779840" y="3766320"/>
            <a:ext cx="55623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b) Grund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kurse (4, 3 oder 2 Stunden)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5" name="Picture 176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16" name="Picture 177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17" name="CustomShape 2"/>
          <p:cNvSpPr/>
          <p:nvPr/>
        </p:nvSpPr>
        <p:spPr>
          <a:xfrm>
            <a:off x="3563280" y="972000"/>
            <a:ext cx="5883840" cy="82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</a:t>
            </a: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1779840" y="2010600"/>
            <a:ext cx="60606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2 Leistungskurse (je 5 Std.) sind Pflicht: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1779840" y="2888640"/>
            <a:ext cx="77842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1. Leistungskurs: </a:t>
            </a:r>
            <a:r>
              <a:rPr lang="de-DE" sz="2400" b="0" strike="noStrike" spc="-1" dirty="0">
                <a:solidFill>
                  <a:srgbClr val="FF0000"/>
                </a:solidFill>
                <a:latin typeface="CIDFont+F1"/>
                <a:ea typeface="DejaVu Sans"/>
              </a:rPr>
              <a:t>muss</a:t>
            </a: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 ein Kernfach, also DE, 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20" name="CustomShape 5"/>
          <p:cNvSpPr/>
          <p:nvPr/>
        </p:nvSpPr>
        <p:spPr>
          <a:xfrm>
            <a:off x="2237040" y="3254400"/>
            <a:ext cx="62784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MA oder Fremdsprache (En oder Fr) sein.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21" name="CustomShape 6"/>
          <p:cNvSpPr/>
          <p:nvPr/>
        </p:nvSpPr>
        <p:spPr>
          <a:xfrm>
            <a:off x="1779840" y="4132080"/>
            <a:ext cx="74858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2. Leistungskurs:</a:t>
            </a:r>
            <a:r>
              <a:rPr lang="de-DE" sz="2400" b="0" strike="noStrike" spc="-1" dirty="0">
                <a:solidFill>
                  <a:srgbClr val="FF0000"/>
                </a:solidFill>
                <a:latin typeface="CIDFont+F1"/>
                <a:ea typeface="DejaVu Sans"/>
              </a:rPr>
              <a:t> kann </a:t>
            </a: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ein Kernfach, also DE, MA 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22" name="CustomShape 7"/>
          <p:cNvSpPr/>
          <p:nvPr/>
        </p:nvSpPr>
        <p:spPr>
          <a:xfrm>
            <a:off x="2237040" y="4497840"/>
            <a:ext cx="58060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oder Fremdsprache (En oder Fr) sein.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23" name="CustomShape 8"/>
          <p:cNvSpPr/>
          <p:nvPr/>
        </p:nvSpPr>
        <p:spPr>
          <a:xfrm>
            <a:off x="2237040" y="4936680"/>
            <a:ext cx="6915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oder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24" name="CustomShape 9"/>
          <p:cNvSpPr/>
          <p:nvPr/>
        </p:nvSpPr>
        <p:spPr>
          <a:xfrm>
            <a:off x="2237040" y="5375880"/>
            <a:ext cx="75420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Bi,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CIDFont+F1"/>
                <a:ea typeface="DejaVu Sans"/>
              </a:rPr>
              <a:t>Ch</a:t>
            </a: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,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CIDFont+F1"/>
                <a:ea typeface="DejaVu Sans"/>
              </a:rPr>
              <a:t>Ph</a:t>
            </a: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 oder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CIDFont+F1"/>
                <a:ea typeface="DejaVu Sans"/>
              </a:rPr>
              <a:t>Bk</a:t>
            </a: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, Mu oder Rk, Re, Et oder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CIDFont+F1"/>
                <a:ea typeface="DejaVu Sans"/>
              </a:rPr>
              <a:t>Sp</a:t>
            </a: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 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25" name="CustomShape 10"/>
          <p:cNvSpPr/>
          <p:nvPr/>
        </p:nvSpPr>
        <p:spPr>
          <a:xfrm>
            <a:off x="2237040" y="5741640"/>
            <a:ext cx="21790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1007640" y="32400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7" name="Picture 188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28" name="Picture 189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29" name="CustomShape 2"/>
          <p:cNvSpPr/>
          <p:nvPr/>
        </p:nvSpPr>
        <p:spPr>
          <a:xfrm>
            <a:off x="3528000" y="973800"/>
            <a:ext cx="5883840" cy="82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</a:t>
            </a: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1779840" y="2010600"/>
            <a:ext cx="74520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Alle übrigen Kurse sind </a:t>
            </a: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Grundkurse (Pflicht oder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1779840" y="2376720"/>
            <a:ext cx="14961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weitere):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32" name="CustomShape 5"/>
          <p:cNvSpPr/>
          <p:nvPr/>
        </p:nvSpPr>
        <p:spPr>
          <a:xfrm>
            <a:off x="1779840" y="3254400"/>
            <a:ext cx="49345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Je nach Wertigkeit der Fächer…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33" name="CustomShape 6"/>
          <p:cNvSpPr/>
          <p:nvPr/>
        </p:nvSpPr>
        <p:spPr>
          <a:xfrm>
            <a:off x="1779840" y="413208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34" name="CustomShape 7"/>
          <p:cNvSpPr/>
          <p:nvPr/>
        </p:nvSpPr>
        <p:spPr>
          <a:xfrm>
            <a:off x="2064960" y="4132080"/>
            <a:ext cx="73422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4 Std. (</a:t>
            </a: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Pflicht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): Kernfächer (De, Ma, En, Fr) falls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35" name="CustomShape 8"/>
          <p:cNvSpPr/>
          <p:nvPr/>
        </p:nvSpPr>
        <p:spPr>
          <a:xfrm>
            <a:off x="2064960" y="4497840"/>
            <a:ext cx="45608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nicht als Leistungskurs belegt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36" name="CustomShape 9"/>
          <p:cNvSpPr/>
          <p:nvPr/>
        </p:nvSpPr>
        <p:spPr>
          <a:xfrm>
            <a:off x="1779840" y="5375880"/>
            <a:ext cx="71686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 dirty="0">
                <a:solidFill>
                  <a:srgbClr val="FF0000"/>
                </a:solidFill>
                <a:latin typeface="CIDFont+F1"/>
                <a:ea typeface="DejaVu Sans"/>
              </a:rPr>
              <a:t>ACHTUNG: </a:t>
            </a: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Alle Kernfächer müssen auf L- oder G-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37" name="CustomShape 10"/>
          <p:cNvSpPr/>
          <p:nvPr/>
        </p:nvSpPr>
        <p:spPr>
          <a:xfrm>
            <a:off x="1779840" y="5741640"/>
            <a:ext cx="3489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Kursniveau belegt sein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9" name="Picture 200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40" name="Picture 201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41" name="CustomShape 2"/>
          <p:cNvSpPr/>
          <p:nvPr/>
        </p:nvSpPr>
        <p:spPr>
          <a:xfrm>
            <a:off x="3558600" y="999360"/>
            <a:ext cx="5883840" cy="82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</a:t>
            </a: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42" name="CustomShape 3"/>
          <p:cNvSpPr/>
          <p:nvPr/>
        </p:nvSpPr>
        <p:spPr>
          <a:xfrm>
            <a:off x="1779840" y="20106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43" name="CustomShape 4"/>
          <p:cNvSpPr/>
          <p:nvPr/>
        </p:nvSpPr>
        <p:spPr>
          <a:xfrm>
            <a:off x="2064960" y="2010600"/>
            <a:ext cx="23709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2 Std. (</a:t>
            </a: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Pflicht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):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44" name="CustomShape 5"/>
          <p:cNvSpPr/>
          <p:nvPr/>
        </p:nvSpPr>
        <p:spPr>
          <a:xfrm>
            <a:off x="1779840" y="2449800"/>
            <a:ext cx="3060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a)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45" name="CustomShape 6"/>
          <p:cNvSpPr/>
          <p:nvPr/>
        </p:nvSpPr>
        <p:spPr>
          <a:xfrm>
            <a:off x="2237040" y="2449800"/>
            <a:ext cx="12477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Ge (frz.)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46" name="CustomShape 7"/>
          <p:cNvSpPr/>
          <p:nvPr/>
        </p:nvSpPr>
        <p:spPr>
          <a:xfrm>
            <a:off x="1779840" y="2888640"/>
            <a:ext cx="3121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b)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47" name="CustomShape 8"/>
          <p:cNvSpPr/>
          <p:nvPr/>
        </p:nvSpPr>
        <p:spPr>
          <a:xfrm>
            <a:off x="2237040" y="2888640"/>
            <a:ext cx="10422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Bk/ Mu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48" name="CustomShape 9"/>
          <p:cNvSpPr/>
          <p:nvPr/>
        </p:nvSpPr>
        <p:spPr>
          <a:xfrm>
            <a:off x="1779840" y="332748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c)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49" name="CustomShape 10"/>
          <p:cNvSpPr/>
          <p:nvPr/>
        </p:nvSpPr>
        <p:spPr>
          <a:xfrm>
            <a:off x="2237040" y="3327480"/>
            <a:ext cx="14976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Re/ Rk/ Et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50" name="CustomShape 11"/>
          <p:cNvSpPr/>
          <p:nvPr/>
        </p:nvSpPr>
        <p:spPr>
          <a:xfrm>
            <a:off x="1779840" y="3766320"/>
            <a:ext cx="3121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d)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51" name="CustomShape 12"/>
          <p:cNvSpPr/>
          <p:nvPr/>
        </p:nvSpPr>
        <p:spPr>
          <a:xfrm>
            <a:off x="2237040" y="3766320"/>
            <a:ext cx="3866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Sp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3" name="Picture 214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54" name="Picture 215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55" name="CustomShape 2"/>
          <p:cNvSpPr/>
          <p:nvPr/>
        </p:nvSpPr>
        <p:spPr>
          <a:xfrm>
            <a:off x="3558600" y="999360"/>
            <a:ext cx="6010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1779840" y="20106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2064960" y="2010600"/>
            <a:ext cx="23709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3 Std. (</a:t>
            </a: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Pflicht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):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1779840" y="2449800"/>
            <a:ext cx="30322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NW-Fach: Bi, Ch, Ph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1779840" y="332748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2064960" y="3327480"/>
            <a:ext cx="21974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3 Std. (</a:t>
            </a: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Wahl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):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1779840" y="3766320"/>
            <a:ext cx="71470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GW-Fach: Ek oder Po zusätzlich zu Geschichte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1779840" y="4205520"/>
            <a:ext cx="16776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(2-stündig)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64" name="Picture 225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65" name="Picture 226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66" name="CustomShape 2"/>
          <p:cNvSpPr/>
          <p:nvPr/>
        </p:nvSpPr>
        <p:spPr>
          <a:xfrm>
            <a:off x="3558600" y="999360"/>
            <a:ext cx="6010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1779840" y="20106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68" name="CustomShape 4"/>
          <p:cNvSpPr/>
          <p:nvPr/>
        </p:nvSpPr>
        <p:spPr>
          <a:xfrm>
            <a:off x="2064960" y="2010600"/>
            <a:ext cx="66898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Pflichtbelegung Grundkurse greift nur, falls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69" name="CustomShape 5"/>
          <p:cNvSpPr/>
          <p:nvPr/>
        </p:nvSpPr>
        <p:spPr>
          <a:xfrm>
            <a:off x="2064960" y="2376720"/>
            <a:ext cx="69476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jeweiliges Fach nicht schon Leistungskurs ist.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0" name="CustomShape 6"/>
          <p:cNvSpPr/>
          <p:nvPr/>
        </p:nvSpPr>
        <p:spPr>
          <a:xfrm>
            <a:off x="1779840" y="32544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1" name="CustomShape 7"/>
          <p:cNvSpPr/>
          <p:nvPr/>
        </p:nvSpPr>
        <p:spPr>
          <a:xfrm>
            <a:off x="2064960" y="3254400"/>
            <a:ext cx="75207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Wahl weiterer Fächer auf Grundkursniveau (sog.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2" name="CustomShape 8"/>
          <p:cNvSpPr/>
          <p:nvPr/>
        </p:nvSpPr>
        <p:spPr>
          <a:xfrm>
            <a:off x="2064960" y="3620160"/>
            <a:ext cx="75373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Neigungsfächer) bis die Mindeststundenzahl von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3" name="CustomShape 9"/>
          <p:cNvSpPr/>
          <p:nvPr/>
        </p:nvSpPr>
        <p:spPr>
          <a:xfrm>
            <a:off x="2064960" y="3985920"/>
            <a:ext cx="53395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34 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Stunden pro Woche erreicht ist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4" name="CustomShape 10"/>
          <p:cNvSpPr/>
          <p:nvPr/>
        </p:nvSpPr>
        <p:spPr>
          <a:xfrm>
            <a:off x="1779840" y="48636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5" name="CustomShape 11"/>
          <p:cNvSpPr/>
          <p:nvPr/>
        </p:nvSpPr>
        <p:spPr>
          <a:xfrm>
            <a:off x="2064960" y="4863600"/>
            <a:ext cx="31986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11 Fächer 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insgesamt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6" name="CustomShape 12"/>
          <p:cNvSpPr/>
          <p:nvPr/>
        </p:nvSpPr>
        <p:spPr>
          <a:xfrm>
            <a:off x="1779840" y="5741640"/>
            <a:ext cx="76838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FOLGE: </a:t>
            </a: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Individualstundenpläne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entsprechend der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77" name="CustomShape 13"/>
          <p:cNvSpPr/>
          <p:nvPr/>
        </p:nvSpPr>
        <p:spPr>
          <a:xfrm>
            <a:off x="1779840" y="6107040"/>
            <a:ext cx="1392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Kurswahl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79" name="Picture 225_0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80" name="Picture 226_0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81" name="CustomShape 2"/>
          <p:cNvSpPr/>
          <p:nvPr/>
        </p:nvSpPr>
        <p:spPr>
          <a:xfrm>
            <a:off x="3558600" y="999360"/>
            <a:ext cx="6010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Verbindlichkeit der Fächerwahl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82" name="CustomShape 3"/>
          <p:cNvSpPr/>
          <p:nvPr/>
        </p:nvSpPr>
        <p:spPr>
          <a:xfrm>
            <a:off x="1779840" y="48636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4"/>
          <p:cNvSpPr/>
          <p:nvPr/>
        </p:nvSpPr>
        <p:spPr>
          <a:xfrm>
            <a:off x="1728000" y="2592000"/>
            <a:ext cx="7199280" cy="286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Arial"/>
                <a:ea typeface="Bitstream Vera Sans"/>
              </a:rPr>
              <a:t>Der Schüler / die Schülerin ist an</a:t>
            </a:r>
            <a:r>
              <a:rPr lang="de-DE" sz="2800" b="0" strike="noStrike" spc="-1" dirty="0">
                <a:solidFill>
                  <a:srgbClr val="C9211E"/>
                </a:solidFill>
                <a:latin typeface="Arial"/>
                <a:ea typeface="Bitstream Vera Sans"/>
              </a:rPr>
              <a:t> </a:t>
            </a:r>
            <a:r>
              <a:rPr lang="de-DE" sz="2800" b="0" strike="noStrike" spc="-1" dirty="0">
                <a:solidFill>
                  <a:srgbClr val="FF0000"/>
                </a:solidFill>
                <a:latin typeface="Arial"/>
                <a:ea typeface="Bitstream Vera Sans"/>
              </a:rPr>
              <a:t>die getroffene Wahl der Fächer</a:t>
            </a:r>
            <a:r>
              <a:rPr lang="de-DE" sz="2800" b="0" strike="noStrike" spc="-1" dirty="0">
                <a:solidFill>
                  <a:srgbClr val="000000"/>
                </a:solidFill>
                <a:latin typeface="Arial"/>
                <a:ea typeface="Bitstream Vera Sans"/>
              </a:rPr>
              <a:t> für die </a:t>
            </a:r>
            <a:r>
              <a:rPr lang="de-DE" sz="2800" b="0" strike="noStrike" spc="-1" dirty="0">
                <a:solidFill>
                  <a:srgbClr val="FF0000"/>
                </a:solidFill>
                <a:latin typeface="Arial"/>
                <a:ea typeface="Bitstream Vera Sans"/>
              </a:rPr>
              <a:t>gesamte Dauer der Hauptphase</a:t>
            </a:r>
            <a:r>
              <a:rPr lang="de-DE" sz="2800" b="0" strike="noStrike" spc="-1" dirty="0">
                <a:solidFill>
                  <a:srgbClr val="000000"/>
                </a:solidFill>
                <a:latin typeface="Arial"/>
                <a:ea typeface="Bitstream Vera Sans"/>
              </a:rPr>
              <a:t> gebunden. Nur das Seminarfach kann nach 2 Halbjahren abgewählt werden, sofern Englisch als L- oder G-Kurs gewählt wurde und sofern die Pflichtstundenzahl von 34 erhalten bleibt. </a:t>
            </a:r>
            <a:endParaRPr lang="de-DE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85" name="Picture 246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86" name="Picture 247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87" name="CustomShape 2"/>
          <p:cNvSpPr/>
          <p:nvPr/>
        </p:nvSpPr>
        <p:spPr>
          <a:xfrm>
            <a:off x="3558600" y="999360"/>
            <a:ext cx="52804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88" name="CustomShape 3"/>
          <p:cNvSpPr/>
          <p:nvPr/>
        </p:nvSpPr>
        <p:spPr>
          <a:xfrm>
            <a:off x="1779840" y="2010600"/>
            <a:ext cx="68425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ACHTUNG bei der Wahl der Fremdsprachen: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89" name="CustomShape 4"/>
          <p:cNvSpPr/>
          <p:nvPr/>
        </p:nvSpPr>
        <p:spPr>
          <a:xfrm>
            <a:off x="1779840" y="2888640"/>
            <a:ext cx="75556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a) es kann nur eine Fremdsprache Leistungskurs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90" name="CustomShape 5"/>
          <p:cNvSpPr/>
          <p:nvPr/>
        </p:nvSpPr>
        <p:spPr>
          <a:xfrm>
            <a:off x="1779840" y="3254400"/>
            <a:ext cx="7221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sein.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91" name="CustomShape 6"/>
          <p:cNvSpPr/>
          <p:nvPr/>
        </p:nvSpPr>
        <p:spPr>
          <a:xfrm>
            <a:off x="1779840" y="4132080"/>
            <a:ext cx="66276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b) beide Fremdsprachen müssen in allen 4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92" name="CustomShape 7"/>
          <p:cNvSpPr/>
          <p:nvPr/>
        </p:nvSpPr>
        <p:spPr>
          <a:xfrm>
            <a:off x="1779840" y="4497840"/>
            <a:ext cx="8488440" cy="70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Halbjahren belegt werden. 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93" name="CustomShape 8"/>
          <p:cNvSpPr/>
          <p:nvPr/>
        </p:nvSpPr>
        <p:spPr>
          <a:xfrm>
            <a:off x="1784520" y="5368680"/>
            <a:ext cx="72144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Die jeweilige Niveaustufe richtet sich nach der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94" name="CustomShape 9"/>
          <p:cNvSpPr/>
          <p:nvPr/>
        </p:nvSpPr>
        <p:spPr>
          <a:xfrm>
            <a:off x="1788840" y="5868000"/>
            <a:ext cx="40060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individuellen Schülerwahl.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6" name="Picture 257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297" name="Picture 258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298" name="CustomShape 2"/>
          <p:cNvSpPr/>
          <p:nvPr/>
        </p:nvSpPr>
        <p:spPr>
          <a:xfrm>
            <a:off x="3558600" y="999360"/>
            <a:ext cx="52804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1549800" y="2615760"/>
            <a:ext cx="56995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Leistungsnachweise (Klausuren etc.):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2007000" y="3493800"/>
            <a:ext cx="39315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GLNs im Leistungskurs: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2007000" y="3932640"/>
            <a:ext cx="34074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2 pro Hj. (2 – 5 U-Std.)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2007000" y="4810320"/>
            <a:ext cx="34149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GLNs im Grundkurs: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03" name="CustomShape 7"/>
          <p:cNvSpPr/>
          <p:nvPr/>
        </p:nvSpPr>
        <p:spPr>
          <a:xfrm>
            <a:off x="2007000" y="5249160"/>
            <a:ext cx="53200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11/1 – 12/1: 2 pro Hj. (1 – 3 U-Std.)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04" name="CustomShape 8"/>
          <p:cNvSpPr/>
          <p:nvPr/>
        </p:nvSpPr>
        <p:spPr>
          <a:xfrm>
            <a:off x="2007000" y="5688000"/>
            <a:ext cx="16851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12/2: nur 1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6" name="Picture 267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307" name="Picture 268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308" name="CustomShape 2"/>
          <p:cNvSpPr/>
          <p:nvPr/>
        </p:nvSpPr>
        <p:spPr>
          <a:xfrm>
            <a:off x="3558600" y="999360"/>
            <a:ext cx="52804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Struktur der Hauptphase (KB)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309" name="CustomShape 3"/>
          <p:cNvSpPr/>
          <p:nvPr/>
        </p:nvSpPr>
        <p:spPr>
          <a:xfrm>
            <a:off x="1779840" y="2010600"/>
            <a:ext cx="16686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Zeugnisse: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0" name="CustomShape 4"/>
          <p:cNvSpPr/>
          <p:nvPr/>
        </p:nvSpPr>
        <p:spPr>
          <a:xfrm>
            <a:off x="1779840" y="288864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1" name="CustomShape 5"/>
          <p:cNvSpPr/>
          <p:nvPr/>
        </p:nvSpPr>
        <p:spPr>
          <a:xfrm>
            <a:off x="2064960" y="2888640"/>
            <a:ext cx="64569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4 Hj., keine Versetzungsentscheidung am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2" name="CustomShape 6"/>
          <p:cNvSpPr/>
          <p:nvPr/>
        </p:nvSpPr>
        <p:spPr>
          <a:xfrm>
            <a:off x="2064960" y="3254400"/>
            <a:ext cx="67554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Schuljahresende; nach jedem Halbjahr wird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3" name="CustomShape 7"/>
          <p:cNvSpPr/>
          <p:nvPr/>
        </p:nvSpPr>
        <p:spPr>
          <a:xfrm>
            <a:off x="2064960" y="3620160"/>
            <a:ext cx="74109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festgestellt, ob die Zulassung zur Abiturprüfung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4" name="CustomShape 8"/>
          <p:cNvSpPr/>
          <p:nvPr/>
        </p:nvSpPr>
        <p:spPr>
          <a:xfrm>
            <a:off x="2064960" y="3985920"/>
            <a:ext cx="26042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noch möglich ist.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5" name="CustomShape 9"/>
          <p:cNvSpPr/>
          <p:nvPr/>
        </p:nvSpPr>
        <p:spPr>
          <a:xfrm>
            <a:off x="1779840" y="48636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6" name="CustomShape 10"/>
          <p:cNvSpPr/>
          <p:nvPr/>
        </p:nvSpPr>
        <p:spPr>
          <a:xfrm>
            <a:off x="2064960" y="4863600"/>
            <a:ext cx="49770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„rote Noten“: 04 / 03/ 02/ 01/ 00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7" name="CustomShape 11"/>
          <p:cNvSpPr/>
          <p:nvPr/>
        </p:nvSpPr>
        <p:spPr>
          <a:xfrm>
            <a:off x="1779840" y="574164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18" name="CustomShape 12"/>
          <p:cNvSpPr/>
          <p:nvPr/>
        </p:nvSpPr>
        <p:spPr>
          <a:xfrm>
            <a:off x="2064960" y="5741640"/>
            <a:ext cx="65786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einzubringen: keine 00, max. 8 rote Noten 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6" name="Picture 47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87" name="Picture 48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4668120" y="999360"/>
            <a:ext cx="322452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Phasen der GOS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1549800" y="2553840"/>
            <a:ext cx="35352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1891440" y="2553840"/>
            <a:ext cx="331596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Einführungsphase 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2007000" y="3051720"/>
            <a:ext cx="20080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10. Klasse: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92" name="CustomShape 6"/>
          <p:cNvSpPr/>
          <p:nvPr/>
        </p:nvSpPr>
        <p:spPr>
          <a:xfrm>
            <a:off x="2007000" y="3490560"/>
            <a:ext cx="60865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Klassenunterricht, Stundentafel gemäß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2007000" y="3856320"/>
            <a:ext cx="58122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Schulordnung des Schengen-Lyzeums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94" name="CustomShape 8"/>
          <p:cNvSpPr/>
          <p:nvPr/>
        </p:nvSpPr>
        <p:spPr>
          <a:xfrm>
            <a:off x="1549800" y="4748400"/>
            <a:ext cx="35352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95" name="CustomShape 9"/>
          <p:cNvSpPr/>
          <p:nvPr/>
        </p:nvSpPr>
        <p:spPr>
          <a:xfrm>
            <a:off x="1891440" y="4748400"/>
            <a:ext cx="21456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Hauptphase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96" name="CustomShape 10"/>
          <p:cNvSpPr/>
          <p:nvPr/>
        </p:nvSpPr>
        <p:spPr>
          <a:xfrm>
            <a:off x="2007000" y="5246280"/>
            <a:ext cx="31708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</a:t>
            </a: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 11. und 12. Klasse: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97" name="CustomShape 11"/>
          <p:cNvSpPr/>
          <p:nvPr/>
        </p:nvSpPr>
        <p:spPr>
          <a:xfrm>
            <a:off x="2007000" y="5685120"/>
            <a:ext cx="75387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Kursunterricht, je nach Wahl gemäß der GOS-VO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98" name="CustomShape 12"/>
          <p:cNvSpPr/>
          <p:nvPr/>
        </p:nvSpPr>
        <p:spPr>
          <a:xfrm>
            <a:off x="2007000" y="6050880"/>
            <a:ext cx="73940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und der Bestimmungen des Schengen-Lyzeums 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20" name="Picture 281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321" name="Picture 282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322" name="CustomShape 2"/>
          <p:cNvSpPr/>
          <p:nvPr/>
        </p:nvSpPr>
        <p:spPr>
          <a:xfrm>
            <a:off x="3893760" y="2458440"/>
            <a:ext cx="322596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Hauptphase 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323" name="CustomShape 3"/>
          <p:cNvSpPr/>
          <p:nvPr/>
        </p:nvSpPr>
        <p:spPr>
          <a:xfrm>
            <a:off x="3246120" y="3067920"/>
            <a:ext cx="426384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ABITURBEREICH 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4879800" y="3677400"/>
            <a:ext cx="112572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und 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2273760" y="4286880"/>
            <a:ext cx="603936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GESAMTQUALIFIKATION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326" name="CustomShape 6"/>
          <p:cNvSpPr/>
          <p:nvPr/>
        </p:nvSpPr>
        <p:spPr>
          <a:xfrm>
            <a:off x="3156120" y="4896720"/>
            <a:ext cx="452304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(April – Juni 2025)</a:t>
            </a:r>
            <a:endParaRPr lang="de-DE" sz="4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28" name="Picture 289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329" name="Picture 290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330" name="CustomShape 2"/>
          <p:cNvSpPr/>
          <p:nvPr/>
        </p:nvSpPr>
        <p:spPr>
          <a:xfrm>
            <a:off x="4498920" y="785880"/>
            <a:ext cx="321696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April bis Juni 2025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331" name="CustomShape 3"/>
          <p:cNvSpPr/>
          <p:nvPr/>
        </p:nvSpPr>
        <p:spPr>
          <a:xfrm>
            <a:off x="1260360" y="2326320"/>
            <a:ext cx="26514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Im Abiturbereich: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32" name="CustomShape 4"/>
          <p:cNvSpPr/>
          <p:nvPr/>
        </p:nvSpPr>
        <p:spPr>
          <a:xfrm>
            <a:off x="1717560" y="3159360"/>
            <a:ext cx="627084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 5 Prüfungsfächer (4 schriftlich, 1 mündlich)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33" name="CustomShape 5"/>
          <p:cNvSpPr/>
          <p:nvPr/>
        </p:nvSpPr>
        <p:spPr>
          <a:xfrm>
            <a:off x="1717560" y="3561840"/>
            <a:ext cx="807084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 darunter: zwei der drei Kernfächer Ma, De, En/ Fr sowie 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34" name="CustomShape 6"/>
          <p:cNvSpPr/>
          <p:nvPr/>
        </p:nvSpPr>
        <p:spPr>
          <a:xfrm>
            <a:off x="2002320" y="3897000"/>
            <a:ext cx="712584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mindestens ein Fach aus den drei Aufgabenfeldern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35" name="CustomShape 7"/>
          <p:cNvSpPr/>
          <p:nvPr/>
        </p:nvSpPr>
        <p:spPr>
          <a:xfrm>
            <a:off x="1717560" y="4299480"/>
            <a:ext cx="837864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 schriftlich: beide Leistungskurse und Fächer je nach Wahl 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36" name="CustomShape 8"/>
          <p:cNvSpPr/>
          <p:nvPr/>
        </p:nvSpPr>
        <p:spPr>
          <a:xfrm>
            <a:off x="2002320" y="4634640"/>
            <a:ext cx="805860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außer Sp (Aufgabenfelder müssen abgedeckt sein), max. 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37" name="CustomShape 9"/>
          <p:cNvSpPr/>
          <p:nvPr/>
        </p:nvSpPr>
        <p:spPr>
          <a:xfrm>
            <a:off x="2002320" y="4969800"/>
            <a:ext cx="289836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ein 2-stündiges Fach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38" name="CustomShape 10"/>
          <p:cNvSpPr/>
          <p:nvPr/>
        </p:nvSpPr>
        <p:spPr>
          <a:xfrm>
            <a:off x="1717560" y="5372280"/>
            <a:ext cx="651168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 mündlich: jedes Fach für das APAs vorliegen </a:t>
            </a:r>
            <a:endParaRPr lang="de-DE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40" name="Picture 301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341" name="Picture 302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342" name="CustomShape 2"/>
          <p:cNvSpPr/>
          <p:nvPr/>
        </p:nvSpPr>
        <p:spPr>
          <a:xfrm>
            <a:off x="4498920" y="785880"/>
            <a:ext cx="321696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April bis Juni 2025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343" name="CustomShape 3"/>
          <p:cNvSpPr/>
          <p:nvPr/>
        </p:nvSpPr>
        <p:spPr>
          <a:xfrm>
            <a:off x="1260360" y="2326320"/>
            <a:ext cx="13712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Ausblick: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344" name="CustomShape 4"/>
          <p:cNvSpPr/>
          <p:nvPr/>
        </p:nvSpPr>
        <p:spPr>
          <a:xfrm>
            <a:off x="1717560" y="3159360"/>
            <a:ext cx="827496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 Kursbereich zählt zu zwei Drittel, Abiturbereich zu einem 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45" name="CustomShape 5"/>
          <p:cNvSpPr/>
          <p:nvPr/>
        </p:nvSpPr>
        <p:spPr>
          <a:xfrm>
            <a:off x="2002320" y="3494880"/>
            <a:ext cx="452736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Drittel für Gesamtnote im Abitur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46" name="CustomShape 6"/>
          <p:cNvSpPr/>
          <p:nvPr/>
        </p:nvSpPr>
        <p:spPr>
          <a:xfrm>
            <a:off x="1717560" y="4299480"/>
            <a:ext cx="725688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– Erläuterung der Zulassungsvoraussetzungen zum 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347" name="CustomShape 7"/>
          <p:cNvSpPr/>
          <p:nvPr/>
        </p:nvSpPr>
        <p:spPr>
          <a:xfrm>
            <a:off x="2002320" y="4634640"/>
            <a:ext cx="6941520" cy="3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Abiturbereich in einer gesonderten Veranstaltung</a:t>
            </a:r>
            <a:endParaRPr lang="de-DE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49" name="Picture 310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350" name="Picture 311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351" name="CustomShape 2"/>
          <p:cNvSpPr/>
          <p:nvPr/>
        </p:nvSpPr>
        <p:spPr>
          <a:xfrm>
            <a:off x="3035880" y="2618640"/>
            <a:ext cx="5361120" cy="47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209" b="0" strike="noStrike" spc="-1">
                <a:solidFill>
                  <a:srgbClr val="000000"/>
                </a:solidFill>
                <a:latin typeface="CIDFont+F1"/>
                <a:ea typeface="DejaVu Sans"/>
              </a:rPr>
              <a:t>Genau nachzulesen unter:</a:t>
            </a:r>
            <a:endParaRPr lang="de-DE" sz="3209" b="0" strike="noStrike" spc="-1">
              <a:latin typeface="Arial"/>
            </a:endParaRPr>
          </a:p>
        </p:txBody>
      </p:sp>
      <p:sp>
        <p:nvSpPr>
          <p:cNvPr id="352" name="CustomShape 3"/>
          <p:cNvSpPr/>
          <p:nvPr/>
        </p:nvSpPr>
        <p:spPr>
          <a:xfrm>
            <a:off x="4998600" y="3733200"/>
            <a:ext cx="11944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Verordnung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353" name="CustomShape 4"/>
          <p:cNvSpPr/>
          <p:nvPr/>
        </p:nvSpPr>
        <p:spPr>
          <a:xfrm>
            <a:off x="4037040" y="3976920"/>
            <a:ext cx="31528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- Schul- und Prüfungsordnung -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354" name="CustomShape 5"/>
          <p:cNvSpPr/>
          <p:nvPr/>
        </p:nvSpPr>
        <p:spPr>
          <a:xfrm>
            <a:off x="2380320" y="4221000"/>
            <a:ext cx="67798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über die gymnasiale Oberstufe und die Abiturprüfung im Saarland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355" name="CustomShape 6"/>
          <p:cNvSpPr/>
          <p:nvPr/>
        </p:nvSpPr>
        <p:spPr>
          <a:xfrm>
            <a:off x="5100840" y="4464720"/>
            <a:ext cx="103896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(GOS-VO)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356" name="CustomShape 7"/>
          <p:cNvSpPr/>
          <p:nvPr/>
        </p:nvSpPr>
        <p:spPr>
          <a:xfrm>
            <a:off x="4780800" y="5001120"/>
            <a:ext cx="166392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Vom 2. Juli 2007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357" name="CustomShape 8"/>
          <p:cNvSpPr/>
          <p:nvPr/>
        </p:nvSpPr>
        <p:spPr>
          <a:xfrm>
            <a:off x="1911240" y="5244840"/>
            <a:ext cx="78328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zuletzt geändert durch die Verordnung vom 17. April 2018 (Amtsbl. I S. 188).</a:t>
            </a: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" name="Table 1"/>
          <p:cNvGraphicFramePr/>
          <p:nvPr/>
        </p:nvGraphicFramePr>
        <p:xfrm>
          <a:off x="1685520" y="855720"/>
          <a:ext cx="8224920" cy="6659800"/>
        </p:xfrm>
        <a:graphic>
          <a:graphicData uri="http://schemas.openxmlformats.org/drawingml/2006/table">
            <a:tbl>
              <a:tblPr/>
              <a:tblGrid>
                <a:gridCol w="18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920"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Cambria"/>
                          <a:ea typeface="MS Mincho"/>
                        </a:rPr>
                        <a:t>Fächerart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Cambria"/>
                          <a:ea typeface="MS Mincho"/>
                        </a:rPr>
                        <a:t>Fächer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Cambria"/>
                          <a:ea typeface="MS Mincho"/>
                        </a:rPr>
                        <a:t>Niveau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Cambria"/>
                          <a:ea typeface="MS Mincho"/>
                        </a:rPr>
                        <a:t>Stunden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Cambria"/>
                          <a:ea typeface="MS Mincho"/>
                        </a:rPr>
                        <a:t>Summe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760">
                <a:tc rowSpan="2"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Kernfächer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muss </a:t>
                      </a: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ein Fach aus : DE, MA, Fremdsprache (EN, FR)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E-Kurs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3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kann</a:t>
                      </a: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 ein Fach aus : DE, MA, Fremdsprache (EN, FR) oder BI, CH, PHY oder BK, MU oder RK, RE, ET oder SP </a:t>
                      </a:r>
                      <a:endParaRPr lang="de-DE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2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(GE, EK, PO)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E-Kurs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20">
                <a:tc rowSpan="6"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Pflichtfächer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DE; MA, EN oder FR (nicht als Kernfach belegt)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G-Kurs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4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ein Fach aus:GE,  EK, PO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G-Kurs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2  GE/ 3 EK, PO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9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ein Fach aus: BI, CH, PH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G-Kurs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3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MU oder BK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RK, RE bzw. Et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SP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68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Neigungsfächer / Seminarfach 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z.B. FS, EK, PO, BI, CH, PHY, 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4 /3 / 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720"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min. 11 Fächer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Stunden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Cambria"/>
                          <a:ea typeface="MS Mincho"/>
                        </a:rPr>
                        <a:t>34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59760" marR="59760">
                    <a:lnL w="2880">
                      <a:solidFill>
                        <a:srgbClr val="FFFFFF"/>
                      </a:solidFill>
                    </a:lnL>
                    <a:lnR w="2880">
                      <a:solidFill>
                        <a:srgbClr val="FFFFFF"/>
                      </a:solidFill>
                    </a:lnR>
                    <a:lnT w="2880">
                      <a:solidFill>
                        <a:srgbClr val="FFFFFF"/>
                      </a:solidFill>
                    </a:lnT>
                    <a:lnB w="2880">
                      <a:solidFill>
                        <a:srgbClr val="FFFFFF"/>
                      </a:solidFill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59" name="CustomShape 2"/>
          <p:cNvSpPr/>
          <p:nvPr/>
        </p:nvSpPr>
        <p:spPr>
          <a:xfrm>
            <a:off x="2348640" y="147600"/>
            <a:ext cx="6636600" cy="45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GOS – Stundentafel - Pflichtbelegung </a:t>
            </a: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313E8D7-2F86-21CC-1D4B-617E5B4C3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8" y="21700"/>
            <a:ext cx="10650436" cy="751627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CustomShape 1"/>
          <p:cNvSpPr/>
          <p:nvPr/>
        </p:nvSpPr>
        <p:spPr>
          <a:xfrm>
            <a:off x="2160000" y="756000"/>
            <a:ext cx="587304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62" name="Table 2"/>
          <p:cNvGraphicFramePr/>
          <p:nvPr/>
        </p:nvGraphicFramePr>
        <p:xfrm>
          <a:off x="457200" y="213120"/>
          <a:ext cx="9353520" cy="7202880"/>
        </p:xfrm>
        <a:graphic>
          <a:graphicData uri="http://schemas.openxmlformats.org/drawingml/2006/table">
            <a:tbl>
              <a:tblPr/>
              <a:tblGrid>
                <a:gridCol w="23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3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Fächer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Stunden</a:t>
                      </a:r>
                      <a:endParaRPr lang="de-DE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E-Kurs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Stunden</a:t>
                      </a:r>
                      <a:endParaRPr lang="de-DE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G- Kurs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Beispiel 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Beispiel 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Beispiel 3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FS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5 Fr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5 En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 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Mathematik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Deutsch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Bio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Physik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Chemie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Geschichte (frz.)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A933"/>
                          </a:solidFill>
                          <a:latin typeface="Arial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Erdkunde (frz.)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Sozialkunde (frz.)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BK / Mu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 Mu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 Bk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2Mu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RK /Rv/ Ethik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Sport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Weitere Fächer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 / 3 / 2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 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 Fr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4 Fr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Seminarfach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1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Pflichtstunden-zahl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34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34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36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38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64" name="Picture 326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365" name="Picture 327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366" name="CustomShape 2"/>
          <p:cNvSpPr/>
          <p:nvPr/>
        </p:nvSpPr>
        <p:spPr>
          <a:xfrm>
            <a:off x="3540240" y="1848600"/>
            <a:ext cx="376704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000" b="0" strike="noStrike" spc="-1" dirty="0">
                <a:solidFill>
                  <a:srgbClr val="FF0000"/>
                </a:solidFill>
                <a:latin typeface="CIDFont+F1"/>
                <a:ea typeface="DejaVu Sans"/>
              </a:rPr>
              <a:t>verbindliche</a:t>
            </a:r>
            <a:endParaRPr lang="de-DE" sz="4000" b="0" strike="noStrike" spc="-1" dirty="0">
              <a:latin typeface="Arial"/>
            </a:endParaRPr>
          </a:p>
        </p:txBody>
      </p:sp>
      <p:sp>
        <p:nvSpPr>
          <p:cNvPr id="367" name="CustomShape 3"/>
          <p:cNvSpPr/>
          <p:nvPr/>
        </p:nvSpPr>
        <p:spPr>
          <a:xfrm>
            <a:off x="4033800" y="2458440"/>
            <a:ext cx="261180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000" b="0" strike="noStrike" spc="-1" dirty="0">
                <a:solidFill>
                  <a:srgbClr val="FF0000"/>
                </a:solidFill>
                <a:latin typeface="CIDFont+F1"/>
                <a:ea typeface="DejaVu Sans"/>
              </a:rPr>
              <a:t>WAHL</a:t>
            </a:r>
            <a:endParaRPr lang="de-DE" sz="4000" b="0" strike="noStrike" spc="-1" dirty="0">
              <a:latin typeface="Arial"/>
            </a:endParaRPr>
          </a:p>
        </p:txBody>
      </p:sp>
      <p:sp>
        <p:nvSpPr>
          <p:cNvPr id="368" name="CustomShape 4"/>
          <p:cNvSpPr/>
          <p:nvPr/>
        </p:nvSpPr>
        <p:spPr>
          <a:xfrm>
            <a:off x="3003840" y="3067920"/>
            <a:ext cx="483372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endParaRPr lang="de-DE" sz="4000" b="0" strike="noStrike" spc="-1" dirty="0">
              <a:latin typeface="Arial"/>
            </a:endParaRPr>
          </a:p>
        </p:txBody>
      </p:sp>
      <p:sp>
        <p:nvSpPr>
          <p:cNvPr id="369" name="CustomShape 5"/>
          <p:cNvSpPr/>
          <p:nvPr/>
        </p:nvSpPr>
        <p:spPr>
          <a:xfrm>
            <a:off x="3285720" y="4286880"/>
            <a:ext cx="440712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endParaRPr lang="de-DE" sz="4000" b="0" strike="noStrike" spc="-1" dirty="0">
              <a:latin typeface="Arial"/>
            </a:endParaRPr>
          </a:p>
        </p:txBody>
      </p:sp>
      <p:sp>
        <p:nvSpPr>
          <p:cNvPr id="370" name="CustomShape 6"/>
          <p:cNvSpPr/>
          <p:nvPr/>
        </p:nvSpPr>
        <p:spPr>
          <a:xfrm>
            <a:off x="1999440" y="5506200"/>
            <a:ext cx="728568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Abgabe: </a:t>
            </a:r>
            <a:r>
              <a:rPr lang="de-DE" sz="4000" b="0" strike="noStrike" spc="-1" dirty="0">
                <a:solidFill>
                  <a:srgbClr val="FF0000"/>
                </a:solidFill>
                <a:latin typeface="CIDFont+F1"/>
                <a:ea typeface="DejaVu Sans"/>
              </a:rPr>
              <a:t>Mittwoch, 08.02.2023</a:t>
            </a:r>
            <a:endParaRPr lang="de-DE" sz="4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8" name="Picture 340"/>
          <p:cNvPicPr/>
          <p:nvPr/>
        </p:nvPicPr>
        <p:blipFill>
          <a:blip r:embed="rId2"/>
          <a:stretch/>
        </p:blipFill>
        <p:spPr>
          <a:xfrm>
            <a:off x="5997549" y="241380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379" name="Picture 341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380" name="CustomShape 2"/>
          <p:cNvSpPr/>
          <p:nvPr/>
        </p:nvSpPr>
        <p:spPr>
          <a:xfrm>
            <a:off x="1001520" y="3798000"/>
            <a:ext cx="7517160" cy="47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209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Offene Fragen ?</a:t>
            </a:r>
            <a:endParaRPr lang="de-DE" sz="320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320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9" b="0" strike="noStrike" spc="-1" dirty="0">
                <a:solidFill>
                  <a:srgbClr val="000000"/>
                </a:solidFill>
                <a:latin typeface="Times New Roman"/>
                <a:ea typeface="DejaVu Sans"/>
                <a:hlinkClick r:id="rId4"/>
              </a:rPr>
              <a:t>m.vogels@schengenlyzeum.eu</a:t>
            </a:r>
            <a:endParaRPr lang="de-DE" sz="3209" b="0" strike="noStrike" spc="-1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endParaRPr lang="de-DE" sz="3209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de-DE" sz="3209" b="0" strike="noStrike" spc="-1" dirty="0">
                <a:solidFill>
                  <a:srgbClr val="000000"/>
                </a:solidFill>
                <a:latin typeface="Times New Roman"/>
              </a:rPr>
              <a:t>oder über Teams!</a:t>
            </a:r>
            <a:endParaRPr lang="de-DE" sz="3209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D15A41B-C1E4-4A48-B326-62DE459E0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90" y="1090178"/>
            <a:ext cx="9563232" cy="537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5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0" name="Picture 61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101" name="Picture 62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102" name="CustomShape 2"/>
          <p:cNvSpPr/>
          <p:nvPr/>
        </p:nvSpPr>
        <p:spPr>
          <a:xfrm>
            <a:off x="4160520" y="3067920"/>
            <a:ext cx="265140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Übergang 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117960" y="3677400"/>
            <a:ext cx="473328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Einführungsphase 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3441240" y="4286880"/>
            <a:ext cx="402300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zur Hauptphase</a:t>
            </a:r>
            <a:endParaRPr lang="de-DE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71710F2-E85A-4B27-B051-05FD2E55A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90" y="1090178"/>
            <a:ext cx="9563232" cy="537931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469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4223C1C-69B5-494C-875E-0BF3C196D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90" y="1090177"/>
            <a:ext cx="9563232" cy="537931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1977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2B026E0-EEC4-4828-8F8D-4D5D682EA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90" y="1090177"/>
            <a:ext cx="9563232" cy="537931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65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512000" y="28800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6" name="Picture 95_1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107" name="Picture 96_1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108" name="CustomShape 2"/>
          <p:cNvSpPr/>
          <p:nvPr/>
        </p:nvSpPr>
        <p:spPr>
          <a:xfrm>
            <a:off x="4311360" y="999360"/>
            <a:ext cx="42256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Versetzungskriterien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1580400" y="2931840"/>
            <a:ext cx="906732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Zeugnis- und Versetzungsordnung - Schulordnung 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1703880" y="3358440"/>
            <a:ext cx="879012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- für die Klassenstufen 5 bis 10 des Gymnasiums 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11" name="CustomShape 5"/>
          <p:cNvSpPr/>
          <p:nvPr/>
        </p:nvSpPr>
        <p:spPr>
          <a:xfrm>
            <a:off x="4176000" y="3785400"/>
            <a:ext cx="25444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(ZVO-Gym.)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12" name="CustomShape 6"/>
          <p:cNvSpPr/>
          <p:nvPr/>
        </p:nvSpPr>
        <p:spPr>
          <a:xfrm>
            <a:off x="2046960" y="4297320"/>
            <a:ext cx="807084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Vom 15. Juli zuletzt geändert durch die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113" name="CustomShape 7"/>
          <p:cNvSpPr/>
          <p:nvPr/>
        </p:nvSpPr>
        <p:spPr>
          <a:xfrm>
            <a:off x="1711440" y="4724280"/>
            <a:ext cx="864972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Verordnung vom 25. Juni 2007 (Amtsbl. S. 1310)</a:t>
            </a:r>
            <a:endParaRPr lang="de-DE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5" name="Picture 67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116" name="Picture 68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117" name="CustomShape 2"/>
          <p:cNvSpPr/>
          <p:nvPr/>
        </p:nvSpPr>
        <p:spPr>
          <a:xfrm>
            <a:off x="4311360" y="999360"/>
            <a:ext cx="42256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Versetzungskriterien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549800" y="2478600"/>
            <a:ext cx="67921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Ein Schüler / eine Schülerin ist zu versetzen,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1549800" y="291744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20" name="CustomShape 5"/>
          <p:cNvSpPr/>
          <p:nvPr/>
        </p:nvSpPr>
        <p:spPr>
          <a:xfrm>
            <a:off x="1891440" y="2917440"/>
            <a:ext cx="75891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wenn in allen Pflichtfächern die Note mindestens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21" name="CustomShape 6"/>
          <p:cNvSpPr/>
          <p:nvPr/>
        </p:nvSpPr>
        <p:spPr>
          <a:xfrm>
            <a:off x="1891440" y="3283200"/>
            <a:ext cx="68788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„ausreichend“ (04) oder in höchstens einem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22" name="CustomShape 7"/>
          <p:cNvSpPr/>
          <p:nvPr/>
        </p:nvSpPr>
        <p:spPr>
          <a:xfrm>
            <a:off x="1891440" y="3648960"/>
            <a:ext cx="75740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nichtschriftlichen Pflichtfach „mangelhaft“ lautet.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4" name="Picture 76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125" name="Picture 77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4311360" y="999360"/>
            <a:ext cx="42256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Versetzungskriterien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1549800" y="2039760"/>
            <a:ext cx="67921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Ein Schüler / eine Schülerin ist zu versetzen,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1549800" y="24786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1891440" y="2478600"/>
            <a:ext cx="88038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wenn er/sie die Note „mangelhaft“ in einem schriftlichen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0" name="CustomShape 6"/>
          <p:cNvSpPr/>
          <p:nvPr/>
        </p:nvSpPr>
        <p:spPr>
          <a:xfrm>
            <a:off x="1891440" y="2844360"/>
            <a:ext cx="856620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Pflichtfach oder in zwei nichtschriftlichen Pflichtfächern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1" name="CustomShape 7"/>
          <p:cNvSpPr/>
          <p:nvPr/>
        </p:nvSpPr>
        <p:spPr>
          <a:xfrm>
            <a:off x="1891440" y="3210120"/>
            <a:ext cx="70970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mit einem Notendurchschnitt von mindestens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2" name="CustomShape 8"/>
          <p:cNvSpPr/>
          <p:nvPr/>
        </p:nvSpPr>
        <p:spPr>
          <a:xfrm>
            <a:off x="1891440" y="3575880"/>
            <a:ext cx="87991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"ausreichend“ (05 Punkte) in allen bei der Versetzung zu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3" name="CustomShape 9"/>
          <p:cNvSpPr/>
          <p:nvPr/>
        </p:nvSpPr>
        <p:spPr>
          <a:xfrm>
            <a:off x="1891440" y="3941640"/>
            <a:ext cx="79959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berücksichtigenden Fächern ausgleichen kann, oder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4" name="CustomShape 10"/>
          <p:cNvSpPr/>
          <p:nvPr/>
        </p:nvSpPr>
        <p:spPr>
          <a:xfrm>
            <a:off x="1549800" y="438048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•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5" name="CustomShape 11"/>
          <p:cNvSpPr/>
          <p:nvPr/>
        </p:nvSpPr>
        <p:spPr>
          <a:xfrm>
            <a:off x="1891440" y="4380480"/>
            <a:ext cx="87854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wenn er/sie die Note "mangelhaft“ in einem schriftlichen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6" name="CustomShape 12"/>
          <p:cNvSpPr/>
          <p:nvPr/>
        </p:nvSpPr>
        <p:spPr>
          <a:xfrm>
            <a:off x="1891440" y="4746240"/>
            <a:ext cx="69202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und einem nichtschriftlichen Fach mit einem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7" name="CustomShape 13"/>
          <p:cNvSpPr/>
          <p:nvPr/>
        </p:nvSpPr>
        <p:spPr>
          <a:xfrm>
            <a:off x="1891440" y="5112000"/>
            <a:ext cx="83221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Notendurchschnitt von mindestens "ausreichend“ (05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8" name="CustomShape 14"/>
          <p:cNvSpPr/>
          <p:nvPr/>
        </p:nvSpPr>
        <p:spPr>
          <a:xfrm>
            <a:off x="1891440" y="5477760"/>
            <a:ext cx="59263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Punkte) in allen bei der Versetzung zu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9" name="CustomShape 15"/>
          <p:cNvSpPr/>
          <p:nvPr/>
        </p:nvSpPr>
        <p:spPr>
          <a:xfrm>
            <a:off x="1891440" y="5843520"/>
            <a:ext cx="78847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berücksichtigenden Fächern ausgleichen kann und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40" name="CustomShape 16"/>
          <p:cNvSpPr/>
          <p:nvPr/>
        </p:nvSpPr>
        <p:spPr>
          <a:xfrm>
            <a:off x="1891440" y="6209280"/>
            <a:ext cx="82522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zusätzlich die Note in mindestens einem schriftlichen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41" name="CustomShape 17"/>
          <p:cNvSpPr/>
          <p:nvPr/>
        </p:nvSpPr>
        <p:spPr>
          <a:xfrm>
            <a:off x="1891440" y="6575040"/>
            <a:ext cx="50119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Pflichtfach "befriedigend“ lautet.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Picture 104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144" name="Picture 105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145" name="CustomShape 2"/>
          <p:cNvSpPr/>
          <p:nvPr/>
        </p:nvSpPr>
        <p:spPr>
          <a:xfrm>
            <a:off x="3965400" y="785880"/>
            <a:ext cx="4858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Neufassung der GOS-VO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3733920" y="1212840"/>
            <a:ext cx="51292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(ab Hauptphase 2019/ 2020)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1779840" y="2010600"/>
            <a:ext cx="6819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Die Umsetzung am Schengen-Lyzeum muss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48" name="CustomShape 5"/>
          <p:cNvSpPr/>
          <p:nvPr/>
        </p:nvSpPr>
        <p:spPr>
          <a:xfrm>
            <a:off x="1779840" y="2376720"/>
            <a:ext cx="252936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berücksichtigen: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49" name="CustomShape 6"/>
          <p:cNvSpPr/>
          <p:nvPr/>
        </p:nvSpPr>
        <p:spPr>
          <a:xfrm>
            <a:off x="1799280" y="2899800"/>
            <a:ext cx="7739640" cy="141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000000"/>
                </a:solidFill>
                <a:latin typeface="CIDFont+F1"/>
                <a:ea typeface="DejaVu Sans"/>
              </a:rPr>
              <a:t>2 Abschlüsse: </a:t>
            </a:r>
            <a:endParaRPr lang="de-DE" sz="2400" b="0" strike="noStrike" spc="-1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Abitur</a:t>
            </a:r>
            <a:endParaRPr lang="de-DE" sz="2400" b="0" strike="noStrike" spc="-1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diplôme de fin d‘études secondaires classiques - </a:t>
            </a:r>
            <a:endParaRPr lang="de-DE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Section H: binationale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50" name="CustomShape 7"/>
          <p:cNvSpPr/>
          <p:nvPr/>
        </p:nvSpPr>
        <p:spPr>
          <a:xfrm>
            <a:off x="1802880" y="4464000"/>
            <a:ext cx="406404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0000"/>
                </a:solidFill>
                <a:latin typeface="CIDFont+F1"/>
                <a:ea typeface="DejaVu Sans"/>
              </a:rPr>
              <a:t>Vorgaben von Luxemburg: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51" name="CustomShape 8"/>
          <p:cNvSpPr/>
          <p:nvPr/>
        </p:nvSpPr>
        <p:spPr>
          <a:xfrm>
            <a:off x="1779840" y="501012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-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52" name="CustomShape 9"/>
          <p:cNvSpPr/>
          <p:nvPr/>
        </p:nvSpPr>
        <p:spPr>
          <a:xfrm>
            <a:off x="2064960" y="5010120"/>
            <a:ext cx="559872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En und Fr Pflicht in Klasse 11 und 12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53" name="CustomShape 10"/>
          <p:cNvSpPr/>
          <p:nvPr/>
        </p:nvSpPr>
        <p:spPr>
          <a:xfrm>
            <a:off x="1779840" y="5887800"/>
            <a:ext cx="303480" cy="35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-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54" name="CustomShape 11"/>
          <p:cNvSpPr/>
          <p:nvPr/>
        </p:nvSpPr>
        <p:spPr>
          <a:xfrm>
            <a:off x="2064960" y="5887800"/>
            <a:ext cx="6174720" cy="70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Französischer Anteil in GW (Ge,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CIDFont+F1"/>
                <a:ea typeface="DejaVu Sans"/>
              </a:rPr>
              <a:t>Ek</a:t>
            </a: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, Po), </a:t>
            </a: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400" b="0" strike="noStrike" spc="-1" dirty="0">
                <a:solidFill>
                  <a:srgbClr val="000000"/>
                </a:solidFill>
                <a:latin typeface="CIDFont+F1"/>
                <a:ea typeface="DejaVu Sans"/>
              </a:rPr>
              <a:t>Ge nicht abwählbar </a:t>
            </a: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6" name="Picture 117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157" name="Picture 118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158" name="CustomShape 2"/>
          <p:cNvSpPr/>
          <p:nvPr/>
        </p:nvSpPr>
        <p:spPr>
          <a:xfrm>
            <a:off x="3893760" y="3067920"/>
            <a:ext cx="322596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Hauptphase 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2877120" y="3677400"/>
            <a:ext cx="483984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KURSBEREICH (KB)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2973240" y="4286880"/>
            <a:ext cx="508536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(11. und 12. Klasse)</a:t>
            </a:r>
            <a:endParaRPr lang="de-DE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772560" y="350280"/>
            <a:ext cx="9143640" cy="6857640"/>
          </a:xfrm>
          <a:custGeom>
            <a:avLst/>
            <a:gdLst/>
            <a:ahLst/>
            <a:cxnLst/>
            <a:rect l="l" t="t" r="r" b="b"/>
            <a:pathLst>
              <a:path w="25402" h="19052">
                <a:moveTo>
                  <a:pt x="0" y="0"/>
                </a:moveTo>
                <a:lnTo>
                  <a:pt x="25401" y="0"/>
                </a:lnTo>
                <a:lnTo>
                  <a:pt x="25401" y="19051"/>
                </a:lnTo>
                <a:lnTo>
                  <a:pt x="0" y="19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2" name="Picture 123"/>
          <p:cNvPicPr/>
          <p:nvPr/>
        </p:nvPicPr>
        <p:blipFill>
          <a:blip r:embed="rId2"/>
          <a:stretch/>
        </p:blipFill>
        <p:spPr>
          <a:xfrm>
            <a:off x="3552480" y="2490120"/>
            <a:ext cx="3566160" cy="3241800"/>
          </a:xfrm>
          <a:prstGeom prst="rect">
            <a:avLst/>
          </a:prstGeom>
          <a:ln>
            <a:noFill/>
          </a:ln>
        </p:spPr>
      </p:pic>
      <p:pic>
        <p:nvPicPr>
          <p:cNvPr id="163" name="Picture 124"/>
          <p:cNvPicPr/>
          <p:nvPr/>
        </p:nvPicPr>
        <p:blipFill>
          <a:blip r:embed="rId3"/>
          <a:stretch/>
        </p:blipFill>
        <p:spPr>
          <a:xfrm>
            <a:off x="1202400" y="637200"/>
            <a:ext cx="1498320" cy="1141560"/>
          </a:xfrm>
          <a:prstGeom prst="rect">
            <a:avLst/>
          </a:prstGeom>
          <a:ln>
            <a:noFill/>
          </a:ln>
        </p:spPr>
      </p:pic>
      <p:sp>
        <p:nvSpPr>
          <p:cNvPr id="164" name="CustomShape 2"/>
          <p:cNvSpPr/>
          <p:nvPr/>
        </p:nvSpPr>
        <p:spPr>
          <a:xfrm>
            <a:off x="3596760" y="999360"/>
            <a:ext cx="525888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CIDFont+F1"/>
                <a:ea typeface="DejaVu Sans"/>
              </a:rPr>
              <a:t>Fächer nach Aufgabenfeldern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1323000" y="4092120"/>
            <a:ext cx="104832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Deutsch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3641400" y="4092120"/>
            <a:ext cx="141552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Geschichte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67" name="CustomShape 5"/>
          <p:cNvSpPr/>
          <p:nvPr/>
        </p:nvSpPr>
        <p:spPr>
          <a:xfrm>
            <a:off x="5893920" y="4092120"/>
            <a:ext cx="151308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Mathematik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68" name="CustomShape 6"/>
          <p:cNvSpPr/>
          <p:nvPr/>
        </p:nvSpPr>
        <p:spPr>
          <a:xfrm>
            <a:off x="8003880" y="4092120"/>
            <a:ext cx="102240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Religion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69" name="CustomShape 7"/>
          <p:cNvSpPr/>
          <p:nvPr/>
        </p:nvSpPr>
        <p:spPr>
          <a:xfrm>
            <a:off x="1323000" y="4457880"/>
            <a:ext cx="149472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Französisch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0" name="CustomShape 8"/>
          <p:cNvSpPr/>
          <p:nvPr/>
        </p:nvSpPr>
        <p:spPr>
          <a:xfrm>
            <a:off x="3641400" y="4457880"/>
            <a:ext cx="76608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Politik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1" name="CustomShape 9"/>
          <p:cNvSpPr/>
          <p:nvPr/>
        </p:nvSpPr>
        <p:spPr>
          <a:xfrm>
            <a:off x="5893920" y="4457880"/>
            <a:ext cx="101448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Biologie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2" name="CustomShape 10"/>
          <p:cNvSpPr/>
          <p:nvPr/>
        </p:nvSpPr>
        <p:spPr>
          <a:xfrm>
            <a:off x="8003880" y="4457880"/>
            <a:ext cx="63972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Ethik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3" name="CustomShape 11"/>
          <p:cNvSpPr/>
          <p:nvPr/>
        </p:nvSpPr>
        <p:spPr>
          <a:xfrm>
            <a:off x="1323000" y="4823640"/>
            <a:ext cx="105876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Englisch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4" name="CustomShape 12"/>
          <p:cNvSpPr/>
          <p:nvPr/>
        </p:nvSpPr>
        <p:spPr>
          <a:xfrm>
            <a:off x="3641400" y="4823640"/>
            <a:ext cx="121716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Erdkunde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5" name="CustomShape 13"/>
          <p:cNvSpPr/>
          <p:nvPr/>
        </p:nvSpPr>
        <p:spPr>
          <a:xfrm>
            <a:off x="5893920" y="4823640"/>
            <a:ext cx="97200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Chemie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6" name="CustomShape 14"/>
          <p:cNvSpPr/>
          <p:nvPr/>
        </p:nvSpPr>
        <p:spPr>
          <a:xfrm>
            <a:off x="8003880" y="4823640"/>
            <a:ext cx="68256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Sport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7" name="CustomShape 15"/>
          <p:cNvSpPr/>
          <p:nvPr/>
        </p:nvSpPr>
        <p:spPr>
          <a:xfrm>
            <a:off x="1323000" y="5189400"/>
            <a:ext cx="72216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Kunst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8" name="CustomShape 16"/>
          <p:cNvSpPr/>
          <p:nvPr/>
        </p:nvSpPr>
        <p:spPr>
          <a:xfrm>
            <a:off x="5893920" y="5189400"/>
            <a:ext cx="81648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Physik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79" name="CustomShape 17"/>
          <p:cNvSpPr/>
          <p:nvPr/>
        </p:nvSpPr>
        <p:spPr>
          <a:xfrm>
            <a:off x="7999560" y="5189400"/>
            <a:ext cx="152820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 dirty="0">
                <a:solidFill>
                  <a:srgbClr val="000000"/>
                </a:solidFill>
                <a:latin typeface="CIDFont+F2"/>
                <a:ea typeface="DejaVu Sans"/>
              </a:rPr>
              <a:t>(Seminarfach)</a:t>
            </a:r>
            <a:endParaRPr lang="de-DE" sz="2010" b="0" strike="noStrike" spc="-1" dirty="0">
              <a:latin typeface="Arial"/>
            </a:endParaRPr>
          </a:p>
        </p:txBody>
      </p:sp>
      <p:sp>
        <p:nvSpPr>
          <p:cNvPr id="180" name="CustomShape 18"/>
          <p:cNvSpPr/>
          <p:nvPr/>
        </p:nvSpPr>
        <p:spPr>
          <a:xfrm>
            <a:off x="4265640" y="1548360"/>
            <a:ext cx="2158920" cy="575640"/>
          </a:xfrm>
          <a:custGeom>
            <a:avLst/>
            <a:gdLst/>
            <a:ahLst/>
            <a:cxnLst/>
            <a:rect l="l" t="t" r="r" b="b"/>
            <a:pathLst>
              <a:path w="6000" h="1602">
                <a:moveTo>
                  <a:pt x="0" y="266"/>
                </a:moveTo>
                <a:cubicBezTo>
                  <a:pt x="0" y="118"/>
                  <a:pt x="118" y="0"/>
                  <a:pt x="266" y="0"/>
                </a:cubicBezTo>
                <a:lnTo>
                  <a:pt x="5733" y="0"/>
                </a:lnTo>
                <a:cubicBezTo>
                  <a:pt x="5881" y="0"/>
                  <a:pt x="5999" y="118"/>
                  <a:pt x="5999" y="266"/>
                </a:cubicBezTo>
                <a:lnTo>
                  <a:pt x="5999" y="1334"/>
                </a:lnTo>
                <a:cubicBezTo>
                  <a:pt x="5999" y="1482"/>
                  <a:pt x="5881" y="1601"/>
                  <a:pt x="5733" y="1601"/>
                </a:cubicBezTo>
                <a:lnTo>
                  <a:pt x="266" y="1601"/>
                </a:lnTo>
                <a:cubicBezTo>
                  <a:pt x="118" y="1601"/>
                  <a:pt x="0" y="1482"/>
                  <a:pt x="0" y="1334"/>
                </a:cubicBezTo>
                <a:lnTo>
                  <a:pt x="0" y="266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19"/>
          <p:cNvSpPr/>
          <p:nvPr/>
        </p:nvSpPr>
        <p:spPr>
          <a:xfrm>
            <a:off x="4260960" y="1543680"/>
            <a:ext cx="2168280" cy="584640"/>
          </a:xfrm>
          <a:custGeom>
            <a:avLst/>
            <a:gdLst/>
            <a:ahLst/>
            <a:cxnLst/>
            <a:rect l="l" t="t" r="r" b="b"/>
            <a:pathLst>
              <a:path w="6026" h="1627">
                <a:moveTo>
                  <a:pt x="0" y="279"/>
                </a:moveTo>
                <a:lnTo>
                  <a:pt x="0" y="250"/>
                </a:lnTo>
                <a:lnTo>
                  <a:pt x="4" y="224"/>
                </a:lnTo>
                <a:lnTo>
                  <a:pt x="13" y="195"/>
                </a:lnTo>
                <a:lnTo>
                  <a:pt x="21" y="169"/>
                </a:lnTo>
                <a:lnTo>
                  <a:pt x="34" y="148"/>
                </a:lnTo>
                <a:lnTo>
                  <a:pt x="46" y="123"/>
                </a:lnTo>
                <a:lnTo>
                  <a:pt x="63" y="101"/>
                </a:lnTo>
                <a:lnTo>
                  <a:pt x="80" y="80"/>
                </a:lnTo>
                <a:lnTo>
                  <a:pt x="101" y="63"/>
                </a:lnTo>
                <a:lnTo>
                  <a:pt x="123" y="46"/>
                </a:lnTo>
                <a:lnTo>
                  <a:pt x="148" y="34"/>
                </a:lnTo>
                <a:lnTo>
                  <a:pt x="169" y="21"/>
                </a:lnTo>
                <a:lnTo>
                  <a:pt x="195" y="13"/>
                </a:lnTo>
                <a:lnTo>
                  <a:pt x="224" y="4"/>
                </a:lnTo>
                <a:lnTo>
                  <a:pt x="250" y="0"/>
                </a:lnTo>
                <a:lnTo>
                  <a:pt x="279" y="0"/>
                </a:lnTo>
                <a:lnTo>
                  <a:pt x="5746" y="0"/>
                </a:lnTo>
                <a:lnTo>
                  <a:pt x="5771" y="0"/>
                </a:lnTo>
                <a:lnTo>
                  <a:pt x="5801" y="4"/>
                </a:lnTo>
                <a:lnTo>
                  <a:pt x="5826" y="13"/>
                </a:lnTo>
                <a:lnTo>
                  <a:pt x="5851" y="21"/>
                </a:lnTo>
                <a:lnTo>
                  <a:pt x="5877" y="34"/>
                </a:lnTo>
                <a:lnTo>
                  <a:pt x="5902" y="46"/>
                </a:lnTo>
                <a:lnTo>
                  <a:pt x="5923" y="63"/>
                </a:lnTo>
                <a:lnTo>
                  <a:pt x="5940" y="80"/>
                </a:lnTo>
                <a:lnTo>
                  <a:pt x="5961" y="101"/>
                </a:lnTo>
                <a:lnTo>
                  <a:pt x="5978" y="123"/>
                </a:lnTo>
                <a:lnTo>
                  <a:pt x="5991" y="144"/>
                </a:lnTo>
                <a:lnTo>
                  <a:pt x="6004" y="169"/>
                </a:lnTo>
                <a:lnTo>
                  <a:pt x="6012" y="195"/>
                </a:lnTo>
                <a:lnTo>
                  <a:pt x="6021" y="220"/>
                </a:lnTo>
                <a:lnTo>
                  <a:pt x="6025" y="250"/>
                </a:lnTo>
                <a:lnTo>
                  <a:pt x="6025" y="279"/>
                </a:lnTo>
                <a:lnTo>
                  <a:pt x="6025" y="1346"/>
                </a:lnTo>
                <a:lnTo>
                  <a:pt x="6025" y="1376"/>
                </a:lnTo>
                <a:lnTo>
                  <a:pt x="6021" y="1402"/>
                </a:lnTo>
                <a:lnTo>
                  <a:pt x="6012" y="1432"/>
                </a:lnTo>
                <a:lnTo>
                  <a:pt x="6004" y="1457"/>
                </a:lnTo>
                <a:lnTo>
                  <a:pt x="5991" y="1478"/>
                </a:lnTo>
                <a:lnTo>
                  <a:pt x="5978" y="1504"/>
                </a:lnTo>
                <a:lnTo>
                  <a:pt x="5961" y="1525"/>
                </a:lnTo>
                <a:lnTo>
                  <a:pt x="5944" y="1546"/>
                </a:lnTo>
                <a:lnTo>
                  <a:pt x="5923" y="1563"/>
                </a:lnTo>
                <a:lnTo>
                  <a:pt x="5902" y="1580"/>
                </a:lnTo>
                <a:lnTo>
                  <a:pt x="5877" y="1593"/>
                </a:lnTo>
                <a:lnTo>
                  <a:pt x="5856" y="1605"/>
                </a:lnTo>
                <a:lnTo>
                  <a:pt x="5830" y="1614"/>
                </a:lnTo>
                <a:lnTo>
                  <a:pt x="5801" y="1622"/>
                </a:lnTo>
                <a:lnTo>
                  <a:pt x="5775" y="1626"/>
                </a:lnTo>
                <a:lnTo>
                  <a:pt x="5746" y="1626"/>
                </a:lnTo>
                <a:lnTo>
                  <a:pt x="279" y="1626"/>
                </a:lnTo>
                <a:lnTo>
                  <a:pt x="254" y="1626"/>
                </a:lnTo>
                <a:lnTo>
                  <a:pt x="224" y="1622"/>
                </a:lnTo>
                <a:lnTo>
                  <a:pt x="199" y="1614"/>
                </a:lnTo>
                <a:lnTo>
                  <a:pt x="173" y="1605"/>
                </a:lnTo>
                <a:lnTo>
                  <a:pt x="148" y="1593"/>
                </a:lnTo>
                <a:lnTo>
                  <a:pt x="123" y="1580"/>
                </a:lnTo>
                <a:lnTo>
                  <a:pt x="101" y="1563"/>
                </a:lnTo>
                <a:lnTo>
                  <a:pt x="85" y="1546"/>
                </a:lnTo>
                <a:lnTo>
                  <a:pt x="63" y="1525"/>
                </a:lnTo>
                <a:lnTo>
                  <a:pt x="46" y="1504"/>
                </a:lnTo>
                <a:lnTo>
                  <a:pt x="34" y="1483"/>
                </a:lnTo>
                <a:lnTo>
                  <a:pt x="21" y="1457"/>
                </a:lnTo>
                <a:lnTo>
                  <a:pt x="13" y="1432"/>
                </a:lnTo>
                <a:lnTo>
                  <a:pt x="4" y="1402"/>
                </a:lnTo>
                <a:lnTo>
                  <a:pt x="0" y="1376"/>
                </a:lnTo>
                <a:lnTo>
                  <a:pt x="0" y="1346"/>
                </a:lnTo>
                <a:lnTo>
                  <a:pt x="0" y="279"/>
                </a:lnTo>
                <a:moveTo>
                  <a:pt x="25" y="1346"/>
                </a:moveTo>
                <a:lnTo>
                  <a:pt x="30" y="1371"/>
                </a:lnTo>
                <a:lnTo>
                  <a:pt x="30" y="1397"/>
                </a:lnTo>
                <a:lnTo>
                  <a:pt x="38" y="1423"/>
                </a:lnTo>
                <a:lnTo>
                  <a:pt x="46" y="1444"/>
                </a:lnTo>
                <a:lnTo>
                  <a:pt x="55" y="1466"/>
                </a:lnTo>
                <a:lnTo>
                  <a:pt x="68" y="1487"/>
                </a:lnTo>
                <a:lnTo>
                  <a:pt x="85" y="1508"/>
                </a:lnTo>
                <a:lnTo>
                  <a:pt x="101" y="1525"/>
                </a:lnTo>
                <a:lnTo>
                  <a:pt x="118" y="1542"/>
                </a:lnTo>
                <a:lnTo>
                  <a:pt x="140" y="1559"/>
                </a:lnTo>
                <a:lnTo>
                  <a:pt x="161" y="1571"/>
                </a:lnTo>
                <a:lnTo>
                  <a:pt x="182" y="1580"/>
                </a:lnTo>
                <a:lnTo>
                  <a:pt x="203" y="1588"/>
                </a:lnTo>
                <a:lnTo>
                  <a:pt x="228" y="1597"/>
                </a:lnTo>
                <a:lnTo>
                  <a:pt x="254" y="1601"/>
                </a:lnTo>
                <a:lnTo>
                  <a:pt x="279" y="1601"/>
                </a:lnTo>
                <a:lnTo>
                  <a:pt x="5746" y="1601"/>
                </a:lnTo>
                <a:lnTo>
                  <a:pt x="5771" y="1601"/>
                </a:lnTo>
                <a:lnTo>
                  <a:pt x="5796" y="1597"/>
                </a:lnTo>
                <a:lnTo>
                  <a:pt x="5817" y="1588"/>
                </a:lnTo>
                <a:lnTo>
                  <a:pt x="5843" y="1580"/>
                </a:lnTo>
                <a:lnTo>
                  <a:pt x="5864" y="1571"/>
                </a:lnTo>
                <a:lnTo>
                  <a:pt x="5885" y="1559"/>
                </a:lnTo>
                <a:lnTo>
                  <a:pt x="5906" y="1542"/>
                </a:lnTo>
                <a:lnTo>
                  <a:pt x="5923" y="1525"/>
                </a:lnTo>
                <a:lnTo>
                  <a:pt x="5940" y="1508"/>
                </a:lnTo>
                <a:lnTo>
                  <a:pt x="5953" y="1491"/>
                </a:lnTo>
                <a:lnTo>
                  <a:pt x="5966" y="1470"/>
                </a:lnTo>
                <a:lnTo>
                  <a:pt x="5978" y="1444"/>
                </a:lnTo>
                <a:lnTo>
                  <a:pt x="5987" y="1423"/>
                </a:lnTo>
                <a:lnTo>
                  <a:pt x="5991" y="1397"/>
                </a:lnTo>
                <a:lnTo>
                  <a:pt x="5995" y="1371"/>
                </a:lnTo>
                <a:lnTo>
                  <a:pt x="6000" y="1346"/>
                </a:lnTo>
                <a:lnTo>
                  <a:pt x="6000" y="279"/>
                </a:lnTo>
                <a:lnTo>
                  <a:pt x="5995" y="254"/>
                </a:lnTo>
                <a:lnTo>
                  <a:pt x="5995" y="228"/>
                </a:lnTo>
                <a:lnTo>
                  <a:pt x="5987" y="203"/>
                </a:lnTo>
                <a:lnTo>
                  <a:pt x="5978" y="182"/>
                </a:lnTo>
                <a:lnTo>
                  <a:pt x="5970" y="156"/>
                </a:lnTo>
                <a:lnTo>
                  <a:pt x="5957" y="140"/>
                </a:lnTo>
                <a:lnTo>
                  <a:pt x="5940" y="118"/>
                </a:lnTo>
                <a:lnTo>
                  <a:pt x="5923" y="101"/>
                </a:lnTo>
                <a:lnTo>
                  <a:pt x="5906" y="85"/>
                </a:lnTo>
                <a:lnTo>
                  <a:pt x="5885" y="68"/>
                </a:lnTo>
                <a:lnTo>
                  <a:pt x="5868" y="55"/>
                </a:lnTo>
                <a:lnTo>
                  <a:pt x="5843" y="46"/>
                </a:lnTo>
                <a:lnTo>
                  <a:pt x="5822" y="38"/>
                </a:lnTo>
                <a:lnTo>
                  <a:pt x="5796" y="29"/>
                </a:lnTo>
                <a:lnTo>
                  <a:pt x="5771" y="25"/>
                </a:lnTo>
                <a:lnTo>
                  <a:pt x="5746" y="25"/>
                </a:lnTo>
                <a:lnTo>
                  <a:pt x="279" y="25"/>
                </a:lnTo>
                <a:lnTo>
                  <a:pt x="254" y="25"/>
                </a:lnTo>
                <a:lnTo>
                  <a:pt x="228" y="29"/>
                </a:lnTo>
                <a:lnTo>
                  <a:pt x="207" y="38"/>
                </a:lnTo>
                <a:lnTo>
                  <a:pt x="182" y="46"/>
                </a:lnTo>
                <a:lnTo>
                  <a:pt x="161" y="55"/>
                </a:lnTo>
                <a:lnTo>
                  <a:pt x="140" y="68"/>
                </a:lnTo>
                <a:lnTo>
                  <a:pt x="118" y="85"/>
                </a:lnTo>
                <a:lnTo>
                  <a:pt x="101" y="101"/>
                </a:lnTo>
                <a:lnTo>
                  <a:pt x="85" y="118"/>
                </a:lnTo>
                <a:lnTo>
                  <a:pt x="72" y="135"/>
                </a:lnTo>
                <a:lnTo>
                  <a:pt x="59" y="156"/>
                </a:lnTo>
                <a:lnTo>
                  <a:pt x="46" y="178"/>
                </a:lnTo>
                <a:lnTo>
                  <a:pt x="38" y="203"/>
                </a:lnTo>
                <a:lnTo>
                  <a:pt x="34" y="228"/>
                </a:lnTo>
                <a:lnTo>
                  <a:pt x="30" y="254"/>
                </a:lnTo>
                <a:lnTo>
                  <a:pt x="25" y="279"/>
                </a:lnTo>
                <a:lnTo>
                  <a:pt x="25" y="13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20"/>
          <p:cNvSpPr/>
          <p:nvPr/>
        </p:nvSpPr>
        <p:spPr>
          <a:xfrm>
            <a:off x="1323000" y="5555160"/>
            <a:ext cx="731160" cy="2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1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Musik</a:t>
            </a:r>
            <a:endParaRPr lang="de-DE" sz="2010" b="0" strike="noStrike" spc="-1">
              <a:latin typeface="Arial"/>
            </a:endParaRPr>
          </a:p>
        </p:txBody>
      </p:sp>
      <p:sp>
        <p:nvSpPr>
          <p:cNvPr id="183" name="CustomShape 21"/>
          <p:cNvSpPr/>
          <p:nvPr/>
        </p:nvSpPr>
        <p:spPr>
          <a:xfrm>
            <a:off x="1313640" y="2484000"/>
            <a:ext cx="1654560" cy="1224720"/>
          </a:xfrm>
          <a:custGeom>
            <a:avLst/>
            <a:gdLst/>
            <a:ahLst/>
            <a:cxnLst/>
            <a:rect l="l" t="t" r="r" b="b"/>
            <a:pathLst>
              <a:path w="4599" h="3405">
                <a:moveTo>
                  <a:pt x="0" y="0"/>
                </a:moveTo>
                <a:lnTo>
                  <a:pt x="4598" y="0"/>
                </a:lnTo>
                <a:lnTo>
                  <a:pt x="4598" y="3404"/>
                </a:lnTo>
                <a:lnTo>
                  <a:pt x="0" y="340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22"/>
          <p:cNvSpPr/>
          <p:nvPr/>
        </p:nvSpPr>
        <p:spPr>
          <a:xfrm>
            <a:off x="1308960" y="2479320"/>
            <a:ext cx="1663920" cy="1234080"/>
          </a:xfrm>
          <a:custGeom>
            <a:avLst/>
            <a:gdLst/>
            <a:ahLst/>
            <a:cxnLst/>
            <a:rect l="l" t="t" r="r" b="b"/>
            <a:pathLst>
              <a:path w="4625" h="3431">
                <a:moveTo>
                  <a:pt x="0" y="13"/>
                </a:moveTo>
                <a:cubicBezTo>
                  <a:pt x="0" y="9"/>
                  <a:pt x="4" y="0"/>
                  <a:pt x="13" y="0"/>
                </a:cubicBezTo>
                <a:lnTo>
                  <a:pt x="4611" y="0"/>
                </a:lnTo>
                <a:cubicBezTo>
                  <a:pt x="4620" y="0"/>
                  <a:pt x="4624" y="9"/>
                  <a:pt x="4624" y="13"/>
                </a:cubicBezTo>
                <a:lnTo>
                  <a:pt x="4624" y="3417"/>
                </a:lnTo>
                <a:cubicBezTo>
                  <a:pt x="4624" y="3422"/>
                  <a:pt x="4620" y="3430"/>
                  <a:pt x="4611" y="3430"/>
                </a:cubicBezTo>
                <a:lnTo>
                  <a:pt x="13" y="3430"/>
                </a:lnTo>
                <a:cubicBezTo>
                  <a:pt x="4" y="3430"/>
                  <a:pt x="0" y="3422"/>
                  <a:pt x="0" y="3417"/>
                </a:cubicBezTo>
                <a:lnTo>
                  <a:pt x="0" y="13"/>
                </a:lnTo>
                <a:moveTo>
                  <a:pt x="25" y="3417"/>
                </a:moveTo>
                <a:lnTo>
                  <a:pt x="13" y="3400"/>
                </a:lnTo>
                <a:lnTo>
                  <a:pt x="4611" y="3400"/>
                </a:lnTo>
                <a:lnTo>
                  <a:pt x="4598" y="3417"/>
                </a:lnTo>
                <a:lnTo>
                  <a:pt x="4598" y="13"/>
                </a:lnTo>
                <a:lnTo>
                  <a:pt x="4611" y="30"/>
                </a:lnTo>
                <a:lnTo>
                  <a:pt x="13" y="30"/>
                </a:lnTo>
                <a:lnTo>
                  <a:pt x="25" y="13"/>
                </a:lnTo>
                <a:lnTo>
                  <a:pt x="25" y="34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23"/>
          <p:cNvSpPr/>
          <p:nvPr/>
        </p:nvSpPr>
        <p:spPr>
          <a:xfrm>
            <a:off x="4572000" y="1631880"/>
            <a:ext cx="1761480" cy="26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Aufgabenfelder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86" name="CustomShape 24"/>
          <p:cNvSpPr/>
          <p:nvPr/>
        </p:nvSpPr>
        <p:spPr>
          <a:xfrm>
            <a:off x="1633680" y="2539800"/>
            <a:ext cx="112896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Sprachlich-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87" name="CustomShape 25"/>
          <p:cNvSpPr/>
          <p:nvPr/>
        </p:nvSpPr>
        <p:spPr>
          <a:xfrm>
            <a:off x="1673280" y="2783520"/>
            <a:ext cx="108324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literarisch-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88" name="CustomShape 26"/>
          <p:cNvSpPr/>
          <p:nvPr/>
        </p:nvSpPr>
        <p:spPr>
          <a:xfrm>
            <a:off x="1497960" y="3027600"/>
            <a:ext cx="151740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künstlerisches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89" name="CustomShape 27"/>
          <p:cNvSpPr/>
          <p:nvPr/>
        </p:nvSpPr>
        <p:spPr>
          <a:xfrm>
            <a:off x="3472920" y="2484000"/>
            <a:ext cx="1656360" cy="1224720"/>
          </a:xfrm>
          <a:custGeom>
            <a:avLst/>
            <a:gdLst/>
            <a:ahLst/>
            <a:cxnLst/>
            <a:rect l="l" t="t" r="r" b="b"/>
            <a:pathLst>
              <a:path w="4604" h="3405">
                <a:moveTo>
                  <a:pt x="0" y="0"/>
                </a:moveTo>
                <a:lnTo>
                  <a:pt x="4603" y="0"/>
                </a:lnTo>
                <a:lnTo>
                  <a:pt x="4603" y="3404"/>
                </a:lnTo>
                <a:lnTo>
                  <a:pt x="0" y="340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28"/>
          <p:cNvSpPr/>
          <p:nvPr/>
        </p:nvSpPr>
        <p:spPr>
          <a:xfrm>
            <a:off x="3468600" y="2479320"/>
            <a:ext cx="1665360" cy="1234080"/>
          </a:xfrm>
          <a:custGeom>
            <a:avLst/>
            <a:gdLst/>
            <a:ahLst/>
            <a:cxnLst/>
            <a:rect l="l" t="t" r="r" b="b"/>
            <a:pathLst>
              <a:path w="4629" h="3431">
                <a:moveTo>
                  <a:pt x="0" y="13"/>
                </a:moveTo>
                <a:cubicBezTo>
                  <a:pt x="0" y="9"/>
                  <a:pt x="8" y="0"/>
                  <a:pt x="12" y="0"/>
                </a:cubicBezTo>
                <a:lnTo>
                  <a:pt x="4615" y="0"/>
                </a:lnTo>
                <a:cubicBezTo>
                  <a:pt x="4623" y="0"/>
                  <a:pt x="4628" y="9"/>
                  <a:pt x="4628" y="13"/>
                </a:cubicBezTo>
                <a:lnTo>
                  <a:pt x="4628" y="3417"/>
                </a:lnTo>
                <a:cubicBezTo>
                  <a:pt x="4628" y="3422"/>
                  <a:pt x="4623" y="3430"/>
                  <a:pt x="4615" y="3430"/>
                </a:cubicBezTo>
                <a:lnTo>
                  <a:pt x="12" y="3430"/>
                </a:lnTo>
                <a:cubicBezTo>
                  <a:pt x="8" y="3430"/>
                  <a:pt x="0" y="3422"/>
                  <a:pt x="0" y="3417"/>
                </a:cubicBezTo>
                <a:lnTo>
                  <a:pt x="0" y="13"/>
                </a:lnTo>
                <a:moveTo>
                  <a:pt x="25" y="3417"/>
                </a:moveTo>
                <a:lnTo>
                  <a:pt x="12" y="3400"/>
                </a:lnTo>
                <a:lnTo>
                  <a:pt x="4615" y="3400"/>
                </a:lnTo>
                <a:lnTo>
                  <a:pt x="4602" y="3417"/>
                </a:lnTo>
                <a:lnTo>
                  <a:pt x="4602" y="13"/>
                </a:lnTo>
                <a:lnTo>
                  <a:pt x="4615" y="30"/>
                </a:lnTo>
                <a:lnTo>
                  <a:pt x="12" y="30"/>
                </a:lnTo>
                <a:lnTo>
                  <a:pt x="25" y="13"/>
                </a:lnTo>
                <a:lnTo>
                  <a:pt x="25" y="34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29"/>
          <p:cNvSpPr/>
          <p:nvPr/>
        </p:nvSpPr>
        <p:spPr>
          <a:xfrm>
            <a:off x="1543680" y="3271320"/>
            <a:ext cx="13528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Aufgabenfeld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92" name="CustomShape 30"/>
          <p:cNvSpPr/>
          <p:nvPr/>
        </p:nvSpPr>
        <p:spPr>
          <a:xfrm>
            <a:off x="3657600" y="2539800"/>
            <a:ext cx="14230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Gesellschafts-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93" name="CustomShape 31"/>
          <p:cNvSpPr/>
          <p:nvPr/>
        </p:nvSpPr>
        <p:spPr>
          <a:xfrm>
            <a:off x="3686400" y="2783520"/>
            <a:ext cx="137880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wissenschaft-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94" name="CustomShape 32"/>
          <p:cNvSpPr/>
          <p:nvPr/>
        </p:nvSpPr>
        <p:spPr>
          <a:xfrm>
            <a:off x="4041720" y="3027600"/>
            <a:ext cx="64584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liches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95" name="CustomShape 33"/>
          <p:cNvSpPr/>
          <p:nvPr/>
        </p:nvSpPr>
        <p:spPr>
          <a:xfrm>
            <a:off x="5705640" y="2484000"/>
            <a:ext cx="1654560" cy="1224720"/>
          </a:xfrm>
          <a:custGeom>
            <a:avLst/>
            <a:gdLst/>
            <a:ahLst/>
            <a:cxnLst/>
            <a:rect l="l" t="t" r="r" b="b"/>
            <a:pathLst>
              <a:path w="4599" h="3405">
                <a:moveTo>
                  <a:pt x="0" y="0"/>
                </a:moveTo>
                <a:lnTo>
                  <a:pt x="4598" y="0"/>
                </a:lnTo>
                <a:lnTo>
                  <a:pt x="4598" y="3404"/>
                </a:lnTo>
                <a:lnTo>
                  <a:pt x="0" y="340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34"/>
          <p:cNvSpPr/>
          <p:nvPr/>
        </p:nvSpPr>
        <p:spPr>
          <a:xfrm>
            <a:off x="5700960" y="2479320"/>
            <a:ext cx="1665360" cy="1234080"/>
          </a:xfrm>
          <a:custGeom>
            <a:avLst/>
            <a:gdLst/>
            <a:ahLst/>
            <a:cxnLst/>
            <a:rect l="l" t="t" r="r" b="b"/>
            <a:pathLst>
              <a:path w="4629" h="3431">
                <a:moveTo>
                  <a:pt x="0" y="13"/>
                </a:moveTo>
                <a:cubicBezTo>
                  <a:pt x="0" y="9"/>
                  <a:pt x="5" y="0"/>
                  <a:pt x="13" y="0"/>
                </a:cubicBezTo>
                <a:lnTo>
                  <a:pt x="4612" y="0"/>
                </a:lnTo>
                <a:cubicBezTo>
                  <a:pt x="4620" y="0"/>
                  <a:pt x="4628" y="9"/>
                  <a:pt x="4628" y="13"/>
                </a:cubicBezTo>
                <a:lnTo>
                  <a:pt x="4628" y="3417"/>
                </a:lnTo>
                <a:cubicBezTo>
                  <a:pt x="4628" y="3422"/>
                  <a:pt x="4620" y="3430"/>
                  <a:pt x="4612" y="3430"/>
                </a:cubicBezTo>
                <a:lnTo>
                  <a:pt x="13" y="3430"/>
                </a:lnTo>
                <a:cubicBezTo>
                  <a:pt x="5" y="3430"/>
                  <a:pt x="0" y="3422"/>
                  <a:pt x="0" y="3417"/>
                </a:cubicBezTo>
                <a:lnTo>
                  <a:pt x="0" y="13"/>
                </a:lnTo>
                <a:moveTo>
                  <a:pt x="26" y="3417"/>
                </a:moveTo>
                <a:lnTo>
                  <a:pt x="13" y="3400"/>
                </a:lnTo>
                <a:lnTo>
                  <a:pt x="4612" y="3400"/>
                </a:lnTo>
                <a:lnTo>
                  <a:pt x="4599" y="3417"/>
                </a:lnTo>
                <a:lnTo>
                  <a:pt x="4599" y="13"/>
                </a:lnTo>
                <a:lnTo>
                  <a:pt x="4612" y="30"/>
                </a:lnTo>
                <a:lnTo>
                  <a:pt x="13" y="30"/>
                </a:lnTo>
                <a:lnTo>
                  <a:pt x="26" y="13"/>
                </a:lnTo>
                <a:lnTo>
                  <a:pt x="26" y="34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35"/>
          <p:cNvSpPr/>
          <p:nvPr/>
        </p:nvSpPr>
        <p:spPr>
          <a:xfrm>
            <a:off x="3703320" y="3271320"/>
            <a:ext cx="13528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Aufgabenfeld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98" name="CustomShape 36"/>
          <p:cNvSpPr/>
          <p:nvPr/>
        </p:nvSpPr>
        <p:spPr>
          <a:xfrm>
            <a:off x="5869080" y="2539800"/>
            <a:ext cx="150840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Mathematisch-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99" name="CustomShape 37"/>
          <p:cNvSpPr/>
          <p:nvPr/>
        </p:nvSpPr>
        <p:spPr>
          <a:xfrm>
            <a:off x="5960520" y="2783520"/>
            <a:ext cx="130284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naturwissen-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200" name="CustomShape 38"/>
          <p:cNvSpPr/>
          <p:nvPr/>
        </p:nvSpPr>
        <p:spPr>
          <a:xfrm>
            <a:off x="6003000" y="3027600"/>
            <a:ext cx="126612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schaftliches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201" name="CustomShape 39"/>
          <p:cNvSpPr/>
          <p:nvPr/>
        </p:nvSpPr>
        <p:spPr>
          <a:xfrm>
            <a:off x="7866720" y="2484000"/>
            <a:ext cx="1654560" cy="1224720"/>
          </a:xfrm>
          <a:custGeom>
            <a:avLst/>
            <a:gdLst/>
            <a:ahLst/>
            <a:cxnLst/>
            <a:rect l="l" t="t" r="r" b="b"/>
            <a:pathLst>
              <a:path w="4599" h="3405">
                <a:moveTo>
                  <a:pt x="0" y="0"/>
                </a:moveTo>
                <a:lnTo>
                  <a:pt x="4598" y="0"/>
                </a:lnTo>
                <a:lnTo>
                  <a:pt x="4598" y="3404"/>
                </a:lnTo>
                <a:lnTo>
                  <a:pt x="0" y="340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40"/>
          <p:cNvSpPr/>
          <p:nvPr/>
        </p:nvSpPr>
        <p:spPr>
          <a:xfrm>
            <a:off x="7862040" y="2479320"/>
            <a:ext cx="1663920" cy="1234080"/>
          </a:xfrm>
          <a:custGeom>
            <a:avLst/>
            <a:gdLst/>
            <a:ahLst/>
            <a:cxnLst/>
            <a:rect l="l" t="t" r="r" b="b"/>
            <a:pathLst>
              <a:path w="4625" h="3431">
                <a:moveTo>
                  <a:pt x="0" y="13"/>
                </a:moveTo>
                <a:cubicBezTo>
                  <a:pt x="0" y="9"/>
                  <a:pt x="5" y="0"/>
                  <a:pt x="13" y="0"/>
                </a:cubicBezTo>
                <a:lnTo>
                  <a:pt x="4611" y="0"/>
                </a:lnTo>
                <a:cubicBezTo>
                  <a:pt x="4620" y="0"/>
                  <a:pt x="4624" y="9"/>
                  <a:pt x="4624" y="13"/>
                </a:cubicBezTo>
                <a:lnTo>
                  <a:pt x="4624" y="3417"/>
                </a:lnTo>
                <a:cubicBezTo>
                  <a:pt x="4624" y="3422"/>
                  <a:pt x="4620" y="3430"/>
                  <a:pt x="4611" y="3430"/>
                </a:cubicBezTo>
                <a:lnTo>
                  <a:pt x="13" y="3430"/>
                </a:lnTo>
                <a:cubicBezTo>
                  <a:pt x="5" y="3430"/>
                  <a:pt x="0" y="3422"/>
                  <a:pt x="0" y="3417"/>
                </a:cubicBezTo>
                <a:lnTo>
                  <a:pt x="0" y="13"/>
                </a:lnTo>
                <a:moveTo>
                  <a:pt x="26" y="3417"/>
                </a:moveTo>
                <a:lnTo>
                  <a:pt x="13" y="3400"/>
                </a:lnTo>
                <a:lnTo>
                  <a:pt x="4611" y="3400"/>
                </a:lnTo>
                <a:lnTo>
                  <a:pt x="4599" y="3417"/>
                </a:lnTo>
                <a:lnTo>
                  <a:pt x="4599" y="13"/>
                </a:lnTo>
                <a:lnTo>
                  <a:pt x="4611" y="30"/>
                </a:lnTo>
                <a:lnTo>
                  <a:pt x="13" y="30"/>
                </a:lnTo>
                <a:lnTo>
                  <a:pt x="26" y="13"/>
                </a:lnTo>
                <a:lnTo>
                  <a:pt x="26" y="34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41"/>
          <p:cNvSpPr/>
          <p:nvPr/>
        </p:nvSpPr>
        <p:spPr>
          <a:xfrm>
            <a:off x="5936040" y="3271320"/>
            <a:ext cx="135288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Aufgabenfeld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204" name="CustomShape 42"/>
          <p:cNvSpPr/>
          <p:nvPr/>
        </p:nvSpPr>
        <p:spPr>
          <a:xfrm>
            <a:off x="8125920" y="2539800"/>
            <a:ext cx="132264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Fächer ohne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205" name="CustomShape 43"/>
          <p:cNvSpPr/>
          <p:nvPr/>
        </p:nvSpPr>
        <p:spPr>
          <a:xfrm>
            <a:off x="7999560" y="2783520"/>
            <a:ext cx="161820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fachspezifische 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206" name="CustomShape 44"/>
          <p:cNvSpPr/>
          <p:nvPr/>
        </p:nvSpPr>
        <p:spPr>
          <a:xfrm>
            <a:off x="8205120" y="3027600"/>
            <a:ext cx="1113840" cy="2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CIDFont+F2"/>
                <a:ea typeface="DejaVu Sans"/>
              </a:rPr>
              <a:t>Zuordnung</a:t>
            </a: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1295</Words>
  <Application>Microsoft Office PowerPoint</Application>
  <PresentationFormat>Benutzerdefiniert</PresentationFormat>
  <Paragraphs>335</Paragraphs>
  <Slides>32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32</vt:i4>
      </vt:variant>
    </vt:vector>
  </HeadingPairs>
  <TitlesOfParts>
    <vt:vector size="41" baseType="lpstr">
      <vt:lpstr>Arial</vt:lpstr>
      <vt:lpstr>Cambria</vt:lpstr>
      <vt:lpstr>CIDFont+F1</vt:lpstr>
      <vt:lpstr>CIDFont+F2</vt:lpstr>
      <vt:lpstr>Symbol</vt:lpstr>
      <vt:lpstr>Times New Roman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Weber, Michaela (SchengenLyzeum.eu)</dc:creator>
  <dc:description/>
  <cp:lastModifiedBy>VOGELS Matthias</cp:lastModifiedBy>
  <cp:revision>82</cp:revision>
  <cp:lastPrinted>2020-09-16T21:27:59Z</cp:lastPrinted>
  <dcterms:modified xsi:type="dcterms:W3CDTF">2023-01-25T11:13:46Z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0x0101009933F8B40153FF44B142CE230E46B591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Benutzerdefiniert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29</vt:i4>
  </property>
</Properties>
</file>